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charts/chart57.xml" ContentType="application/vnd.openxmlformats-officedocument.drawingml.chart+xml"/>
  <Override PartName="/ppt/charts/chart68.xml" ContentType="application/vnd.openxmlformats-officedocument.drawingml.chart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charts/chart46.xml" ContentType="application/vnd.openxmlformats-officedocument.drawingml.chart+xml"/>
  <Override PartName="/ppt/charts/chart93.xml" ContentType="application/vnd.openxmlformats-officedocument.drawingml.chart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charts/chart35.xml" ContentType="application/vnd.openxmlformats-officedocument.drawingml.chart+xml"/>
  <Override PartName="/ppt/charts/chart82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charts/chart3.xml" ContentType="application/vnd.openxmlformats-officedocument.drawingml.chart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charts/chart98.xml" ContentType="application/vnd.openxmlformats-officedocument.drawingml.chart+xml"/>
  <Override PartName="/ppt/charts/chart100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charts/chart58.xml" ContentType="application/vnd.openxmlformats-officedocument.drawingml.chart+xml"/>
  <Override PartName="/ppt/charts/chart76.xml" ContentType="application/vnd.openxmlformats-officedocument.drawingml.chart+xml"/>
  <Override PartName="/ppt/charts/chart87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charts/chart83.xml" ContentType="application/vnd.openxmlformats-officedocument.drawingml.chart+xml"/>
  <Override PartName="/ppt/charts/chart94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61.xml" ContentType="application/vnd.openxmlformats-officedocument.drawingml.chart+xml"/>
  <Override PartName="/ppt/charts/chart90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charts/chart4.xml" ContentType="application/vnd.openxmlformats-officedocument.drawingml.chart+xml"/>
  <Override PartName="/ppt/charts/chart99.xml" ContentType="application/vnd.openxmlformats-officedocument.drawingml.chart+xml"/>
  <Override PartName="/ppt/charts/chart101.xml" ContentType="application/vnd.openxmlformats-officedocument.drawingml.chart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charts/chart59.xml" ContentType="application/vnd.openxmlformats-officedocument.drawingml.chart+xml"/>
  <Override PartName="/ppt/charts/chart88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charts/chart95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charts/chart84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chart73.xml" ContentType="application/vnd.openxmlformats-officedocument.drawingml.chart+xml"/>
  <Override PartName="/ppt/charts/chart91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78.xml" ContentType="application/vnd.openxmlformats-officedocument.drawingml.chart+xml"/>
  <Override PartName="/ppt/charts/chart89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notesSlides/notesSlide1.xml" ContentType="application/vnd.openxmlformats-officedocument.presentationml.notesSlide+xml"/>
  <Override PartName="/ppt/charts/chart96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charts/chart85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Override PartName="/ppt/charts/chart92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6.xml" ContentType="application/vnd.openxmlformats-officedocument.drawingml.chart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charts/chart2.xml" ContentType="application/vnd.openxmlformats-officedocument.drawingml.chart+xml"/>
  <Override PartName="/ppt/charts/chart79.xml" ContentType="application/vnd.openxmlformats-officedocument.drawingml.chart+xml"/>
  <Override PartName="/ppt/charts/chart97.xml" ContentType="application/vnd.openxmlformats-officedocument.drawingml.chart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charts/chart39.xml" ContentType="application/vnd.openxmlformats-officedocument.drawingml.chart+xml"/>
  <Override PartName="/ppt/charts/chart86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75.xml" ContentType="application/vnd.openxmlformats-officedocument.drawingml.char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charts/chart17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slides/slide32.xml" ContentType="application/vnd.openxmlformats-officedocument.presentationml.slide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4"/>
  </p:notesMasterIdLst>
  <p:sldIdLst>
    <p:sldId id="256" r:id="rId2"/>
    <p:sldId id="383" r:id="rId3"/>
    <p:sldId id="384" r:id="rId4"/>
    <p:sldId id="386" r:id="rId5"/>
    <p:sldId id="391" r:id="rId6"/>
    <p:sldId id="385" r:id="rId7"/>
    <p:sldId id="392" r:id="rId8"/>
    <p:sldId id="257" r:id="rId9"/>
    <p:sldId id="278" r:id="rId10"/>
    <p:sldId id="277" r:id="rId11"/>
    <p:sldId id="276" r:id="rId12"/>
    <p:sldId id="275" r:id="rId13"/>
    <p:sldId id="274" r:id="rId14"/>
    <p:sldId id="259" r:id="rId15"/>
    <p:sldId id="292" r:id="rId16"/>
    <p:sldId id="291" r:id="rId17"/>
    <p:sldId id="290" r:id="rId18"/>
    <p:sldId id="289" r:id="rId19"/>
    <p:sldId id="288" r:id="rId20"/>
    <p:sldId id="287" r:id="rId21"/>
    <p:sldId id="286" r:id="rId22"/>
    <p:sldId id="285" r:id="rId23"/>
    <p:sldId id="362" r:id="rId24"/>
    <p:sldId id="284" r:id="rId25"/>
    <p:sldId id="283" r:id="rId26"/>
    <p:sldId id="282" r:id="rId27"/>
    <p:sldId id="281" r:id="rId28"/>
    <p:sldId id="280" r:id="rId29"/>
    <p:sldId id="302" r:id="rId30"/>
    <p:sldId id="301" r:id="rId31"/>
    <p:sldId id="300" r:id="rId32"/>
    <p:sldId id="299" r:id="rId33"/>
    <p:sldId id="298" r:id="rId34"/>
    <p:sldId id="297" r:id="rId35"/>
    <p:sldId id="296" r:id="rId36"/>
    <p:sldId id="295" r:id="rId37"/>
    <p:sldId id="294" r:id="rId38"/>
    <p:sldId id="293" r:id="rId39"/>
    <p:sldId id="312" r:id="rId40"/>
    <p:sldId id="313" r:id="rId41"/>
    <p:sldId id="311" r:id="rId42"/>
    <p:sldId id="310" r:id="rId43"/>
    <p:sldId id="309" r:id="rId44"/>
    <p:sldId id="307" r:id="rId45"/>
    <p:sldId id="306" r:id="rId46"/>
    <p:sldId id="305" r:id="rId47"/>
    <p:sldId id="279" r:id="rId48"/>
    <p:sldId id="330" r:id="rId49"/>
    <p:sldId id="329" r:id="rId50"/>
    <p:sldId id="325" r:id="rId51"/>
    <p:sldId id="324" r:id="rId52"/>
    <p:sldId id="323" r:id="rId53"/>
    <p:sldId id="322" r:id="rId54"/>
    <p:sldId id="321" r:id="rId55"/>
    <p:sldId id="319" r:id="rId56"/>
    <p:sldId id="343" r:id="rId57"/>
    <p:sldId id="340" r:id="rId58"/>
    <p:sldId id="339" r:id="rId59"/>
    <p:sldId id="336" r:id="rId60"/>
    <p:sldId id="388" r:id="rId61"/>
    <p:sldId id="341" r:id="rId62"/>
    <p:sldId id="338" r:id="rId63"/>
    <p:sldId id="337" r:id="rId64"/>
    <p:sldId id="335" r:id="rId65"/>
    <p:sldId id="334" r:id="rId66"/>
    <p:sldId id="317" r:id="rId67"/>
    <p:sldId id="316" r:id="rId68"/>
    <p:sldId id="333" r:id="rId69"/>
    <p:sldId id="314" r:id="rId70"/>
    <p:sldId id="332" r:id="rId71"/>
    <p:sldId id="353" r:id="rId72"/>
    <p:sldId id="352" r:id="rId73"/>
    <p:sldId id="351" r:id="rId74"/>
    <p:sldId id="363" r:id="rId75"/>
    <p:sldId id="348" r:id="rId76"/>
    <p:sldId id="347" r:id="rId77"/>
    <p:sldId id="345" r:id="rId78"/>
    <p:sldId id="358" r:id="rId79"/>
    <p:sldId id="364" r:id="rId80"/>
    <p:sldId id="357" r:id="rId81"/>
    <p:sldId id="356" r:id="rId82"/>
    <p:sldId id="365" r:id="rId83"/>
    <p:sldId id="382" r:id="rId84"/>
    <p:sldId id="331" r:id="rId85"/>
    <p:sldId id="375" r:id="rId86"/>
    <p:sldId id="376" r:id="rId87"/>
    <p:sldId id="377" r:id="rId88"/>
    <p:sldId id="378" r:id="rId89"/>
    <p:sldId id="380" r:id="rId90"/>
    <p:sldId id="381" r:id="rId91"/>
    <p:sldId id="379" r:id="rId92"/>
    <p:sldId id="366" r:id="rId93"/>
    <p:sldId id="261" r:id="rId94"/>
    <p:sldId id="367" r:id="rId95"/>
    <p:sldId id="369" r:id="rId96"/>
    <p:sldId id="370" r:id="rId97"/>
    <p:sldId id="371" r:id="rId98"/>
    <p:sldId id="372" r:id="rId99"/>
    <p:sldId id="373" r:id="rId100"/>
    <p:sldId id="374" r:id="rId101"/>
    <p:sldId id="262" r:id="rId102"/>
    <p:sldId id="263" r:id="rId103"/>
    <p:sldId id="264" r:id="rId104"/>
    <p:sldId id="265" r:id="rId105"/>
    <p:sldId id="266" r:id="rId106"/>
    <p:sldId id="267" r:id="rId107"/>
    <p:sldId id="268" r:id="rId108"/>
    <p:sldId id="270" r:id="rId109"/>
    <p:sldId id="269" r:id="rId110"/>
    <p:sldId id="271" r:id="rId111"/>
    <p:sldId id="273" r:id="rId112"/>
    <p:sldId id="272" r:id="rId1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6FA0DB"/>
    <a:srgbClr val="FFCD2D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57" d="100"/>
          <a:sy n="57" d="100"/>
        </p:scale>
        <p:origin x="-88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10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10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7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8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8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8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8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8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8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8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8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9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9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9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9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9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9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9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9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9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_rels/chart9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movrednovanje\Trgova&#269;ka%20&#353;kola%202011_12\Akketa%20trgova&#269;ka%20skola%20koju%20mi%20je%20nela%20vratil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List1!$C$2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4">
                  <a:lumMod val="75000"/>
                </a:schemeClr>
              </a:solidFill>
            </a:ln>
          </c:spPr>
          <c:dLbls>
            <c:txPr>
              <a:bodyPr/>
              <a:lstStyle/>
              <a:p>
                <a:pPr>
                  <a:defRPr sz="2000"/>
                </a:pPr>
                <a:endParaRPr lang="sr-Latn-CS"/>
              </a:p>
            </c:txPr>
            <c:showVal val="1"/>
          </c:dLbls>
          <c:cat>
            <c:strRef>
              <c:f>List1!$B$3:$B$4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List1!$C$3:$C$4</c:f>
              <c:numCache>
                <c:formatCode>0.00%</c:formatCode>
                <c:ptCount val="2"/>
                <c:pt idx="0">
                  <c:v>6.6666666666666693E-2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List1!$D$2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2000"/>
                </a:pPr>
                <a:endParaRPr lang="sr-Latn-CS"/>
              </a:p>
            </c:txPr>
            <c:showVal val="1"/>
          </c:dLbls>
          <c:cat>
            <c:strRef>
              <c:f>List1!$B$3:$B$4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List1!$D$3:$D$4</c:f>
              <c:numCache>
                <c:formatCode>0.00%</c:formatCode>
                <c:ptCount val="2"/>
                <c:pt idx="0">
                  <c:v>6.6666666666666693E-2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List1!$E$2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47ED05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/>
                </a:pPr>
                <a:endParaRPr lang="sr-Latn-CS"/>
              </a:p>
            </c:txPr>
            <c:showVal val="1"/>
          </c:dLbls>
          <c:cat>
            <c:strRef>
              <c:f>List1!$B$3:$B$4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List1!$E$3:$E$4</c:f>
              <c:numCache>
                <c:formatCode>0.00%</c:formatCode>
                <c:ptCount val="2"/>
                <c:pt idx="0">
                  <c:v>0.33333333333333331</c:v>
                </c:pt>
                <c:pt idx="1">
                  <c:v>0.6521739130434806</c:v>
                </c:pt>
              </c:numCache>
            </c:numRef>
          </c:val>
        </c:ser>
        <c:ser>
          <c:idx val="3"/>
          <c:order val="3"/>
          <c:tx>
            <c:strRef>
              <c:f>List1!$F$2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  <a:ln>
              <a:solidFill>
                <a:srgbClr val="00A249"/>
              </a:solidFill>
            </a:ln>
          </c:spPr>
          <c:dLbls>
            <c:txPr>
              <a:bodyPr/>
              <a:lstStyle/>
              <a:p>
                <a:pPr>
                  <a:defRPr sz="2000"/>
                </a:pPr>
                <a:endParaRPr lang="sr-Latn-CS"/>
              </a:p>
            </c:txPr>
            <c:showVal val="1"/>
          </c:dLbls>
          <c:cat>
            <c:strRef>
              <c:f>List1!$B$3:$B$4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List1!$F$3:$F$4</c:f>
              <c:numCache>
                <c:formatCode>0.00%</c:formatCode>
                <c:ptCount val="2"/>
                <c:pt idx="0">
                  <c:v>0.53333333333333333</c:v>
                </c:pt>
                <c:pt idx="1">
                  <c:v>0.3478260869565229</c:v>
                </c:pt>
              </c:numCache>
            </c:numRef>
          </c:val>
        </c:ser>
        <c:gapWidth val="339"/>
        <c:shape val="pyramid"/>
        <c:axId val="59739136"/>
        <c:axId val="59745024"/>
        <c:axId val="53809152"/>
      </c:bar3DChart>
      <c:catAx>
        <c:axId val="597391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59745024"/>
        <c:crosses val="autoZero"/>
        <c:auto val="1"/>
        <c:lblAlgn val="ctr"/>
        <c:lblOffset val="100"/>
        <c:tickLblSkip val="1"/>
      </c:catAx>
      <c:valAx>
        <c:axId val="5974502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sr-Latn-CS"/>
          </a:p>
        </c:txPr>
        <c:crossAx val="59739136"/>
        <c:crosses val="autoZero"/>
        <c:crossBetween val="between"/>
      </c:valAx>
      <c:serAx>
        <c:axId val="53809152"/>
        <c:scaling>
          <c:orientation val="minMax"/>
        </c:scaling>
        <c:axPos val="b"/>
        <c:tickLblPos val="nextTo"/>
        <c:crossAx val="59745024"/>
      </c:serAx>
    </c:plotArea>
    <c:legend>
      <c:legendPos val="r"/>
      <c:layout>
        <c:manualLayout>
          <c:xMode val="edge"/>
          <c:yMode val="edge"/>
          <c:x val="0.75377806940799064"/>
          <c:y val="6.4538751200573438E-2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2"/>
          <c:order val="0"/>
          <c:tx>
            <c:strRef>
              <c:f>List1!$C$38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List1!$B$40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List1!$C$40</c:f>
              <c:numCache>
                <c:formatCode>0.00%</c:formatCode>
                <c:ptCount val="1"/>
                <c:pt idx="0">
                  <c:v>0.21739130434782647</c:v>
                </c:pt>
              </c:numCache>
            </c:numRef>
          </c:val>
        </c:ser>
        <c:ser>
          <c:idx val="0"/>
          <c:order val="1"/>
          <c:tx>
            <c:strRef>
              <c:f>List1!$D$38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List1!$B$40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List1!$D$40</c:f>
              <c:numCache>
                <c:formatCode>0.00%</c:formatCode>
                <c:ptCount val="1"/>
                <c:pt idx="0">
                  <c:v>0.17391304347826131</c:v>
                </c:pt>
              </c:numCache>
            </c:numRef>
          </c:val>
        </c:ser>
        <c:ser>
          <c:idx val="1"/>
          <c:order val="2"/>
          <c:tx>
            <c:strRef>
              <c:f>List1!$E$38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List1!$B$40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List1!$E$40</c:f>
              <c:numCache>
                <c:formatCode>0.00%</c:formatCode>
                <c:ptCount val="1"/>
                <c:pt idx="0">
                  <c:v>0.3260869565217393</c:v>
                </c:pt>
              </c:numCache>
            </c:numRef>
          </c:val>
        </c:ser>
        <c:ser>
          <c:idx val="3"/>
          <c:order val="3"/>
          <c:tx>
            <c:strRef>
              <c:f>List1!$F$38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List1!$B$40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List1!$F$40</c:f>
              <c:numCache>
                <c:formatCode>0.00%</c:formatCode>
                <c:ptCount val="1"/>
                <c:pt idx="0">
                  <c:v>0.28260869565217434</c:v>
                </c:pt>
              </c:numCache>
            </c:numRef>
          </c:val>
        </c:ser>
        <c:gapWidth val="339"/>
        <c:shape val="box"/>
        <c:axId val="66614784"/>
        <c:axId val="66616320"/>
        <c:axId val="0"/>
      </c:bar3DChart>
      <c:catAx>
        <c:axId val="666147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6616320"/>
        <c:crosses val="autoZero"/>
        <c:auto val="1"/>
        <c:lblAlgn val="ctr"/>
        <c:lblOffset val="100"/>
        <c:tickLblSkip val="1"/>
      </c:catAx>
      <c:valAx>
        <c:axId val="6661632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6614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8D66B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A249"/>
              </a:solidFill>
            </c:spPr>
          </c:dPt>
          <c:dLbls>
            <c:showVal val="1"/>
          </c:dLbls>
          <c:cat>
            <c:strRef>
              <c:f>'Anketni upitnik nenastavno osob'!$A$9:$A$13</c:f>
              <c:strCache>
                <c:ptCount val="5"/>
                <c:pt idx="0">
                  <c:v>uopće ne</c:v>
                </c:pt>
                <c:pt idx="1">
                  <c:v>uglavnom ne</c:v>
                </c:pt>
                <c:pt idx="2">
                  <c:v>ne znam</c:v>
                </c:pt>
                <c:pt idx="3">
                  <c:v>uglavnom da</c:v>
                </c:pt>
                <c:pt idx="4">
                  <c:v>da</c:v>
                </c:pt>
              </c:strCache>
            </c:strRef>
          </c:cat>
          <c:val>
            <c:numRef>
              <c:f>'Anketni upitnik nenastavno osob'!$C$9:$C$13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0.15384615384615427</c:v>
                </c:pt>
                <c:pt idx="4">
                  <c:v>0.84615384615384748</c:v>
                </c:pt>
              </c:numCache>
            </c:numRef>
          </c:val>
        </c:ser>
        <c:shape val="cylinder"/>
        <c:axId val="99833344"/>
        <c:axId val="99834880"/>
        <c:axId val="0"/>
      </c:bar3DChart>
      <c:catAx>
        <c:axId val="99833344"/>
        <c:scaling>
          <c:orientation val="minMax"/>
        </c:scaling>
        <c:axPos val="b"/>
        <c:tickLblPos val="nextTo"/>
        <c:crossAx val="99834880"/>
        <c:crosses val="autoZero"/>
        <c:auto val="1"/>
        <c:lblAlgn val="ctr"/>
        <c:lblOffset val="100"/>
      </c:catAx>
      <c:valAx>
        <c:axId val="99834880"/>
        <c:scaling>
          <c:orientation val="minMax"/>
        </c:scaling>
        <c:axPos val="l"/>
        <c:majorGridlines/>
        <c:numFmt formatCode="0.00%" sourceLinked="1"/>
        <c:tickLblPos val="nextTo"/>
        <c:crossAx val="99833344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8D66B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A249"/>
              </a:solidFill>
            </c:spPr>
          </c:dPt>
          <c:dLbls>
            <c:showVal val="1"/>
          </c:dLbls>
          <c:cat>
            <c:strRef>
              <c:f>'Anketni upitnik nenastavno osob'!$A$9:$A$13</c:f>
              <c:strCache>
                <c:ptCount val="5"/>
                <c:pt idx="0">
                  <c:v>uopće ne</c:v>
                </c:pt>
                <c:pt idx="1">
                  <c:v>uglavnom ne</c:v>
                </c:pt>
                <c:pt idx="2">
                  <c:v>ne znam</c:v>
                </c:pt>
                <c:pt idx="3">
                  <c:v>uglavnom da</c:v>
                </c:pt>
                <c:pt idx="4">
                  <c:v>da</c:v>
                </c:pt>
              </c:strCache>
            </c:strRef>
          </c:cat>
          <c:val>
            <c:numRef>
              <c:f>'Anketni upitnik nenastavno osob'!$H$9:$H$13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0.23076923076923131</c:v>
                </c:pt>
                <c:pt idx="4">
                  <c:v>0.76923076923076927</c:v>
                </c:pt>
              </c:numCache>
            </c:numRef>
          </c:val>
        </c:ser>
        <c:shape val="cylinder"/>
        <c:axId val="99869440"/>
        <c:axId val="99870976"/>
        <c:axId val="0"/>
      </c:bar3DChart>
      <c:catAx>
        <c:axId val="99869440"/>
        <c:scaling>
          <c:orientation val="minMax"/>
        </c:scaling>
        <c:axPos val="b"/>
        <c:tickLblPos val="nextTo"/>
        <c:crossAx val="99870976"/>
        <c:crosses val="autoZero"/>
        <c:auto val="1"/>
        <c:lblAlgn val="ctr"/>
        <c:lblOffset val="100"/>
      </c:catAx>
      <c:valAx>
        <c:axId val="99870976"/>
        <c:scaling>
          <c:orientation val="minMax"/>
        </c:scaling>
        <c:axPos val="l"/>
        <c:majorGridlines/>
        <c:numFmt formatCode="0.00%" sourceLinked="1"/>
        <c:tickLblPos val="nextTo"/>
        <c:crossAx val="99869440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1"/>
          <c:order val="0"/>
          <c:tx>
            <c:strRef>
              <c:f>List1!$C$42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List1!$B$43:$B$44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List1!$C$43:$C$44</c:f>
              <c:numCache>
                <c:formatCode>0.00%</c:formatCode>
                <c:ptCount val="2"/>
                <c:pt idx="0">
                  <c:v>6.666666666666668E-2</c:v>
                </c:pt>
                <c:pt idx="1">
                  <c:v>0.15217391304347827</c:v>
                </c:pt>
              </c:numCache>
            </c:numRef>
          </c:val>
        </c:ser>
        <c:ser>
          <c:idx val="2"/>
          <c:order val="1"/>
          <c:tx>
            <c:strRef>
              <c:f>List1!$D$42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List1!$B$43:$B$44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List1!$D$43:$D$44</c:f>
              <c:numCache>
                <c:formatCode>0.00%</c:formatCode>
                <c:ptCount val="2"/>
                <c:pt idx="0">
                  <c:v>0.33333333333333331</c:v>
                </c:pt>
                <c:pt idx="1">
                  <c:v>2.1739130434782612E-2</c:v>
                </c:pt>
              </c:numCache>
            </c:numRef>
          </c:val>
        </c:ser>
        <c:ser>
          <c:idx val="0"/>
          <c:order val="2"/>
          <c:tx>
            <c:strRef>
              <c:f>List1!$E$42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List1!$B$43:$B$44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List1!$E$43:$E$44</c:f>
              <c:numCache>
                <c:formatCode>0.00%</c:formatCode>
                <c:ptCount val="2"/>
                <c:pt idx="0">
                  <c:v>0.4</c:v>
                </c:pt>
                <c:pt idx="1">
                  <c:v>0.69565217391304368</c:v>
                </c:pt>
              </c:numCache>
            </c:numRef>
          </c:val>
        </c:ser>
        <c:ser>
          <c:idx val="3"/>
          <c:order val="3"/>
          <c:tx>
            <c:strRef>
              <c:f>List1!$F$42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List1!$B$43:$B$44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List1!$F$43:$F$44</c:f>
              <c:numCache>
                <c:formatCode>0.00%</c:formatCode>
                <c:ptCount val="2"/>
                <c:pt idx="0">
                  <c:v>0.13333333333333341</c:v>
                </c:pt>
                <c:pt idx="1">
                  <c:v>0.1304347826086957</c:v>
                </c:pt>
              </c:numCache>
            </c:numRef>
          </c:val>
        </c:ser>
        <c:gapWidth val="339"/>
        <c:shape val="box"/>
        <c:axId val="67771392"/>
        <c:axId val="67785472"/>
        <c:axId val="57924672"/>
      </c:bar3DChart>
      <c:catAx>
        <c:axId val="677713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7785472"/>
        <c:crosses val="autoZero"/>
        <c:auto val="1"/>
        <c:lblAlgn val="ctr"/>
        <c:lblOffset val="100"/>
        <c:tickLblSkip val="1"/>
      </c:catAx>
      <c:valAx>
        <c:axId val="6778547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7771392"/>
        <c:crosses val="autoZero"/>
        <c:crossBetween val="between"/>
      </c:valAx>
      <c:serAx>
        <c:axId val="57924672"/>
        <c:scaling>
          <c:orientation val="minMax"/>
        </c:scaling>
        <c:axPos val="b"/>
        <c:tickLblPos val="nextTo"/>
        <c:crossAx val="67785472"/>
      </c:serAx>
    </c:plotArea>
    <c:legend>
      <c:legendPos val="r"/>
      <c:layout>
        <c:manualLayout>
          <c:xMode val="edge"/>
          <c:yMode val="edge"/>
          <c:x val="0.68128164973802052"/>
          <c:y val="0.1239970824215903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1"/>
          <c:order val="0"/>
          <c:tx>
            <c:strRef>
              <c:f>List1!$C$46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List1!$B$47:$B$48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List1!$C$47:$C$48</c:f>
              <c:numCache>
                <c:formatCode>0.00%</c:formatCode>
                <c:ptCount val="2"/>
                <c:pt idx="0">
                  <c:v>0</c:v>
                </c:pt>
                <c:pt idx="1">
                  <c:v>0.15555555555555556</c:v>
                </c:pt>
              </c:numCache>
            </c:numRef>
          </c:val>
        </c:ser>
        <c:ser>
          <c:idx val="2"/>
          <c:order val="1"/>
          <c:tx>
            <c:strRef>
              <c:f>List1!$D$46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List1!$B$47:$B$48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List1!$D$47:$D$48</c:f>
              <c:numCache>
                <c:formatCode>0.00%</c:formatCode>
                <c:ptCount val="2"/>
                <c:pt idx="0">
                  <c:v>0.60000000000000064</c:v>
                </c:pt>
                <c:pt idx="1">
                  <c:v>0.4</c:v>
                </c:pt>
              </c:numCache>
            </c:numRef>
          </c:val>
        </c:ser>
        <c:ser>
          <c:idx val="0"/>
          <c:order val="2"/>
          <c:tx>
            <c:strRef>
              <c:f>List1!$E$46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List1!$B$47:$B$48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List1!$E$47:$E$48</c:f>
              <c:numCache>
                <c:formatCode>0.00%</c:formatCode>
                <c:ptCount val="2"/>
                <c:pt idx="0">
                  <c:v>0.26666666666666711</c:v>
                </c:pt>
                <c:pt idx="1">
                  <c:v>0.28888888888888986</c:v>
                </c:pt>
              </c:numCache>
            </c:numRef>
          </c:val>
        </c:ser>
        <c:ser>
          <c:idx val="3"/>
          <c:order val="3"/>
          <c:tx>
            <c:strRef>
              <c:f>List1!$F$46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List1!$B$47:$B$48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List1!$F$47:$F$48</c:f>
              <c:numCache>
                <c:formatCode>0.00%</c:formatCode>
                <c:ptCount val="2"/>
                <c:pt idx="0">
                  <c:v>0.13333333333333341</c:v>
                </c:pt>
                <c:pt idx="1">
                  <c:v>0.15555555555555556</c:v>
                </c:pt>
              </c:numCache>
            </c:numRef>
          </c:val>
        </c:ser>
        <c:gapWidth val="339"/>
        <c:shape val="pyramid"/>
        <c:axId val="67851008"/>
        <c:axId val="67852544"/>
        <c:axId val="63962176"/>
      </c:bar3DChart>
      <c:catAx>
        <c:axId val="678510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7852544"/>
        <c:crosses val="autoZero"/>
        <c:auto val="1"/>
        <c:lblAlgn val="ctr"/>
        <c:lblOffset val="100"/>
        <c:tickLblSkip val="1"/>
      </c:catAx>
      <c:valAx>
        <c:axId val="6785254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7851008"/>
        <c:crosses val="autoZero"/>
        <c:crossBetween val="between"/>
      </c:valAx>
      <c:serAx>
        <c:axId val="63962176"/>
        <c:scaling>
          <c:orientation val="minMax"/>
        </c:scaling>
        <c:axPos val="b"/>
        <c:tickLblPos val="nextTo"/>
        <c:crossAx val="67852544"/>
      </c:serAx>
    </c:plotArea>
    <c:legend>
      <c:legendPos val="r"/>
      <c:layout>
        <c:manualLayout>
          <c:xMode val="edge"/>
          <c:yMode val="edge"/>
          <c:x val="0.68128164973802052"/>
          <c:y val="0.1239970824215903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cked"/>
        <c:ser>
          <c:idx val="1"/>
          <c:order val="0"/>
          <c:tx>
            <c:strRef>
              <c:f>List1!$C$50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List1!$B$51:$B$52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List1!$C$51:$C$52</c:f>
              <c:numCache>
                <c:formatCode>0.00%</c:formatCode>
                <c:ptCount val="2"/>
                <c:pt idx="0">
                  <c:v>0</c:v>
                </c:pt>
                <c:pt idx="1">
                  <c:v>4.3478260869565223E-2</c:v>
                </c:pt>
              </c:numCache>
            </c:numRef>
          </c:val>
        </c:ser>
        <c:ser>
          <c:idx val="2"/>
          <c:order val="1"/>
          <c:tx>
            <c:strRef>
              <c:f>List1!$D$50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List1!$B$51:$B$52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List1!$D$51:$D$52</c:f>
              <c:numCache>
                <c:formatCode>0.00%</c:formatCode>
                <c:ptCount val="2"/>
                <c:pt idx="0">
                  <c:v>6.666666666666668E-2</c:v>
                </c:pt>
                <c:pt idx="1">
                  <c:v>0</c:v>
                </c:pt>
              </c:numCache>
            </c:numRef>
          </c:val>
        </c:ser>
        <c:ser>
          <c:idx val="0"/>
          <c:order val="2"/>
          <c:tx>
            <c:strRef>
              <c:f>List1!$E$50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List1!$B$51:$B$52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List1!$E$51:$E$52</c:f>
              <c:numCache>
                <c:formatCode>0.00%</c:formatCode>
                <c:ptCount val="2"/>
                <c:pt idx="0">
                  <c:v>0.33333333333333331</c:v>
                </c:pt>
                <c:pt idx="1">
                  <c:v>0.58695652173912927</c:v>
                </c:pt>
              </c:numCache>
            </c:numRef>
          </c:val>
        </c:ser>
        <c:ser>
          <c:idx val="3"/>
          <c:order val="3"/>
          <c:tx>
            <c:strRef>
              <c:f>List1!$F$50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List1!$B$51:$B$52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List1!$F$51:$F$52</c:f>
              <c:numCache>
                <c:formatCode>0.00%</c:formatCode>
                <c:ptCount val="2"/>
                <c:pt idx="0">
                  <c:v>0.60000000000000064</c:v>
                </c:pt>
                <c:pt idx="1">
                  <c:v>0.36956521739130432</c:v>
                </c:pt>
              </c:numCache>
            </c:numRef>
          </c:val>
        </c:ser>
        <c:gapWidth val="339"/>
        <c:shape val="cylinder"/>
        <c:axId val="68966656"/>
        <c:axId val="68997120"/>
        <c:axId val="0"/>
      </c:bar3DChart>
      <c:catAx>
        <c:axId val="689666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8997120"/>
        <c:crosses val="autoZero"/>
        <c:auto val="1"/>
        <c:lblAlgn val="ctr"/>
        <c:lblOffset val="100"/>
        <c:tickLblSkip val="1"/>
      </c:catAx>
      <c:valAx>
        <c:axId val="6899712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8966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3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clustered"/>
        <c:ser>
          <c:idx val="2"/>
          <c:order val="0"/>
          <c:tx>
            <c:strRef>
              <c:f>List1!$C$54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List1!$B$56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List1!$C$56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0"/>
          <c:order val="1"/>
          <c:tx>
            <c:strRef>
              <c:f>List1!$D$54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List1!$B$56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List1!$D$56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2"/>
          <c:tx>
            <c:strRef>
              <c:f>List1!$E$54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List1!$B$56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List1!$E$56</c:f>
              <c:numCache>
                <c:formatCode>0.00%</c:formatCode>
                <c:ptCount val="1"/>
                <c:pt idx="0">
                  <c:v>0.67391304347826164</c:v>
                </c:pt>
              </c:numCache>
            </c:numRef>
          </c:val>
        </c:ser>
        <c:ser>
          <c:idx val="3"/>
          <c:order val="3"/>
          <c:tx>
            <c:strRef>
              <c:f>List1!$F$54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List1!$B$56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List1!$F$56</c:f>
              <c:numCache>
                <c:formatCode>0.00%</c:formatCode>
                <c:ptCount val="1"/>
                <c:pt idx="0">
                  <c:v>0.3260869565217393</c:v>
                </c:pt>
              </c:numCache>
            </c:numRef>
          </c:val>
        </c:ser>
        <c:gapWidth val="339"/>
        <c:axId val="69046272"/>
        <c:axId val="69047808"/>
      </c:barChart>
      <c:catAx>
        <c:axId val="690462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047808"/>
        <c:crosses val="autoZero"/>
        <c:auto val="1"/>
        <c:lblAlgn val="ctr"/>
        <c:lblOffset val="100"/>
        <c:tickLblSkip val="1"/>
      </c:catAx>
      <c:valAx>
        <c:axId val="6904780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046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clustered"/>
        <c:ser>
          <c:idx val="2"/>
          <c:order val="0"/>
          <c:tx>
            <c:strRef>
              <c:f>List1!$C$54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List1!$B$60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List1!$C$60</c:f>
              <c:numCache>
                <c:formatCode>0.00%</c:formatCode>
                <c:ptCount val="1"/>
                <c:pt idx="0">
                  <c:v>2.1739130434782612E-2</c:v>
                </c:pt>
              </c:numCache>
            </c:numRef>
          </c:val>
        </c:ser>
        <c:ser>
          <c:idx val="0"/>
          <c:order val="1"/>
          <c:tx>
            <c:strRef>
              <c:f>List1!$D$54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List1!$B$60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List1!$D$60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2"/>
          <c:tx>
            <c:strRef>
              <c:f>List1!$E$54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List1!$B$60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List1!$E$60</c:f>
              <c:numCache>
                <c:formatCode>0.00%</c:formatCode>
                <c:ptCount val="1"/>
                <c:pt idx="0">
                  <c:v>0.39130434782608764</c:v>
                </c:pt>
              </c:numCache>
            </c:numRef>
          </c:val>
        </c:ser>
        <c:ser>
          <c:idx val="3"/>
          <c:order val="3"/>
          <c:tx>
            <c:strRef>
              <c:f>List1!$F$54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List1!$B$60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List1!$F$60</c:f>
              <c:numCache>
                <c:formatCode>0.00%</c:formatCode>
                <c:ptCount val="1"/>
                <c:pt idx="0">
                  <c:v>0.58695652173912927</c:v>
                </c:pt>
              </c:numCache>
            </c:numRef>
          </c:val>
        </c:ser>
        <c:gapWidth val="339"/>
        <c:axId val="69096960"/>
        <c:axId val="69098496"/>
      </c:barChart>
      <c:catAx>
        <c:axId val="690969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098496"/>
        <c:crosses val="autoZero"/>
        <c:auto val="1"/>
        <c:lblAlgn val="ctr"/>
        <c:lblOffset val="100"/>
        <c:tickLblSkip val="1"/>
      </c:catAx>
      <c:valAx>
        <c:axId val="6909849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096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stacked"/>
        <c:ser>
          <c:idx val="2"/>
          <c:order val="0"/>
          <c:tx>
            <c:strRef>
              <c:f>List1!$C$62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List1!$B$64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List1!$C$64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0"/>
          <c:order val="1"/>
          <c:tx>
            <c:strRef>
              <c:f>List1!$D$62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List1!$B$64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List1!$D$64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2"/>
          <c:tx>
            <c:strRef>
              <c:f>List1!$E$62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List1!$B$64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List1!$E$64</c:f>
              <c:numCache>
                <c:formatCode>0.00%</c:formatCode>
                <c:ptCount val="1"/>
                <c:pt idx="0">
                  <c:v>0.66666666666666663</c:v>
                </c:pt>
              </c:numCache>
            </c:numRef>
          </c:val>
        </c:ser>
        <c:ser>
          <c:idx val="3"/>
          <c:order val="3"/>
          <c:tx>
            <c:strRef>
              <c:f>List1!$F$62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List1!$B$64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List1!$F$64</c:f>
              <c:numCache>
                <c:formatCode>0.00%</c:formatCode>
                <c:ptCount val="1"/>
                <c:pt idx="0">
                  <c:v>0.33333333333333331</c:v>
                </c:pt>
              </c:numCache>
            </c:numRef>
          </c:val>
        </c:ser>
        <c:gapWidth val="339"/>
        <c:overlap val="100"/>
        <c:axId val="69147648"/>
        <c:axId val="69169920"/>
      </c:barChart>
      <c:catAx>
        <c:axId val="691476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169920"/>
        <c:crosses val="autoZero"/>
        <c:auto val="1"/>
        <c:lblAlgn val="ctr"/>
        <c:lblOffset val="100"/>
        <c:tickLblSkip val="1"/>
      </c:catAx>
      <c:valAx>
        <c:axId val="6916992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147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2"/>
          <c:order val="0"/>
          <c:tx>
            <c:strRef>
              <c:f>List1!$C$62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List1!$B$68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List1!$C$68</c:f>
              <c:numCache>
                <c:formatCode>0.00%</c:formatCode>
                <c:ptCount val="1"/>
                <c:pt idx="0">
                  <c:v>0.5</c:v>
                </c:pt>
              </c:numCache>
            </c:numRef>
          </c:val>
        </c:ser>
        <c:ser>
          <c:idx val="0"/>
          <c:order val="1"/>
          <c:tx>
            <c:strRef>
              <c:f>List1!$D$62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List1!$B$68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List1!$D$68</c:f>
              <c:numCache>
                <c:formatCode>0.00%</c:formatCode>
                <c:ptCount val="1"/>
                <c:pt idx="0">
                  <c:v>8.6956521739130543E-2</c:v>
                </c:pt>
              </c:numCache>
            </c:numRef>
          </c:val>
        </c:ser>
        <c:ser>
          <c:idx val="1"/>
          <c:order val="2"/>
          <c:tx>
            <c:strRef>
              <c:f>List1!$E$62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List1!$B$68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List1!$E$68</c:f>
              <c:numCache>
                <c:formatCode>0.00%</c:formatCode>
                <c:ptCount val="1"/>
                <c:pt idx="0">
                  <c:v>0.39130434782608764</c:v>
                </c:pt>
              </c:numCache>
            </c:numRef>
          </c:val>
        </c:ser>
        <c:ser>
          <c:idx val="3"/>
          <c:order val="3"/>
          <c:tx>
            <c:strRef>
              <c:f>List1!$F$62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List1!$B$68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List1!$F$68</c:f>
              <c:numCache>
                <c:formatCode>0.00%</c:formatCode>
                <c:ptCount val="1"/>
                <c:pt idx="0">
                  <c:v>2.1739130434782612E-2</c:v>
                </c:pt>
              </c:numCache>
            </c:numRef>
          </c:val>
        </c:ser>
        <c:gapWidth val="339"/>
        <c:shape val="pyramid"/>
        <c:axId val="69219072"/>
        <c:axId val="69220608"/>
        <c:axId val="0"/>
      </c:bar3DChart>
      <c:catAx>
        <c:axId val="692190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220608"/>
        <c:crosses val="autoZero"/>
        <c:auto val="1"/>
        <c:lblAlgn val="ctr"/>
        <c:lblOffset val="100"/>
        <c:tickLblSkip val="1"/>
      </c:catAx>
      <c:valAx>
        <c:axId val="6922060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219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2"/>
          <c:order val="0"/>
          <c:tx>
            <c:strRef>
              <c:f>List1!$C$62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List1!$B$72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List1!$C$72</c:f>
              <c:numCache>
                <c:formatCode>0.00%</c:formatCode>
                <c:ptCount val="1"/>
                <c:pt idx="0">
                  <c:v>6.666666666666668E-2</c:v>
                </c:pt>
              </c:numCache>
            </c:numRef>
          </c:val>
        </c:ser>
        <c:ser>
          <c:idx val="0"/>
          <c:order val="1"/>
          <c:tx>
            <c:strRef>
              <c:f>List1!$D$62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List1!$B$72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List1!$D$72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2"/>
          <c:tx>
            <c:strRef>
              <c:f>List1!$E$62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List1!$B$72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List1!$E$72</c:f>
              <c:numCache>
                <c:formatCode>0.00%</c:formatCode>
                <c:ptCount val="1"/>
                <c:pt idx="0">
                  <c:v>0.60000000000000064</c:v>
                </c:pt>
              </c:numCache>
            </c:numRef>
          </c:val>
        </c:ser>
        <c:ser>
          <c:idx val="3"/>
          <c:order val="3"/>
          <c:tx>
            <c:strRef>
              <c:f>List1!$F$62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List1!$B$72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List1!$F$72</c:f>
              <c:numCache>
                <c:formatCode>0.00%</c:formatCode>
                <c:ptCount val="1"/>
                <c:pt idx="0">
                  <c:v>0.33333333333333331</c:v>
                </c:pt>
              </c:numCache>
            </c:numRef>
          </c:val>
        </c:ser>
        <c:gapWidth val="339"/>
        <c:shape val="box"/>
        <c:axId val="69548288"/>
        <c:axId val="69562368"/>
        <c:axId val="57718528"/>
      </c:bar3DChart>
      <c:catAx>
        <c:axId val="69548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562368"/>
        <c:crosses val="autoZero"/>
        <c:auto val="1"/>
        <c:lblAlgn val="ctr"/>
        <c:lblOffset val="100"/>
        <c:tickLblSkip val="1"/>
      </c:catAx>
      <c:valAx>
        <c:axId val="6956236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548288"/>
        <c:crosses val="autoZero"/>
        <c:crossBetween val="between"/>
      </c:valAx>
      <c:serAx>
        <c:axId val="57718528"/>
        <c:scaling>
          <c:orientation val="minMax"/>
        </c:scaling>
        <c:axPos val="b"/>
        <c:tickLblPos val="nextTo"/>
        <c:crossAx val="69562368"/>
      </c:ser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1"/>
          <c:order val="0"/>
          <c:tx>
            <c:strRef>
              <c:f>List1!$C$74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List1!$B$75:$B$76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List1!$C$75:$C$76</c:f>
              <c:numCache>
                <c:formatCode>0.00%</c:formatCode>
                <c:ptCount val="2"/>
                <c:pt idx="0">
                  <c:v>0</c:v>
                </c:pt>
                <c:pt idx="1">
                  <c:v>0.1304347826086957</c:v>
                </c:pt>
              </c:numCache>
            </c:numRef>
          </c:val>
        </c:ser>
        <c:ser>
          <c:idx val="2"/>
          <c:order val="1"/>
          <c:tx>
            <c:strRef>
              <c:f>List1!$D$74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List1!$B$75:$B$76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List1!$D$75:$D$76</c:f>
              <c:numCache>
                <c:formatCode>0.00%</c:formatCode>
                <c:ptCount val="2"/>
                <c:pt idx="0">
                  <c:v>0.53333333333333333</c:v>
                </c:pt>
                <c:pt idx="1">
                  <c:v>4.3478260869565223E-2</c:v>
                </c:pt>
              </c:numCache>
            </c:numRef>
          </c:val>
        </c:ser>
        <c:ser>
          <c:idx val="0"/>
          <c:order val="2"/>
          <c:tx>
            <c:strRef>
              <c:f>List1!$E$74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List1!$B$75:$B$76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List1!$E$75:$E$76</c:f>
              <c:numCache>
                <c:formatCode>0.00%</c:formatCode>
                <c:ptCount val="2"/>
                <c:pt idx="0">
                  <c:v>0.2</c:v>
                </c:pt>
                <c:pt idx="1">
                  <c:v>0.47826086956521796</c:v>
                </c:pt>
              </c:numCache>
            </c:numRef>
          </c:val>
        </c:ser>
        <c:ser>
          <c:idx val="3"/>
          <c:order val="3"/>
          <c:tx>
            <c:strRef>
              <c:f>List1!$F$74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List1!$B$75:$B$76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List1!$F$75:$F$76</c:f>
              <c:numCache>
                <c:formatCode>0.00%</c:formatCode>
                <c:ptCount val="2"/>
                <c:pt idx="0">
                  <c:v>0.26666666666666711</c:v>
                </c:pt>
                <c:pt idx="1">
                  <c:v>0.34782608695652223</c:v>
                </c:pt>
              </c:numCache>
            </c:numRef>
          </c:val>
        </c:ser>
        <c:gapWidth val="339"/>
        <c:shape val="box"/>
        <c:axId val="69603328"/>
        <c:axId val="69604864"/>
        <c:axId val="167961920"/>
      </c:bar3DChart>
      <c:catAx>
        <c:axId val="696033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604864"/>
        <c:crosses val="autoZero"/>
        <c:auto val="1"/>
        <c:lblAlgn val="ctr"/>
        <c:lblOffset val="100"/>
        <c:tickLblSkip val="1"/>
      </c:catAx>
      <c:valAx>
        <c:axId val="6960486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603328"/>
        <c:crosses val="autoZero"/>
        <c:crossBetween val="between"/>
      </c:valAx>
      <c:serAx>
        <c:axId val="167961920"/>
        <c:scaling>
          <c:orientation val="minMax"/>
        </c:scaling>
        <c:axPos val="b"/>
        <c:tickLblPos val="nextTo"/>
        <c:crossAx val="69604864"/>
      </c:serAx>
    </c:plotArea>
    <c:legend>
      <c:legendPos val="r"/>
      <c:layout>
        <c:manualLayout>
          <c:xMode val="edge"/>
          <c:yMode val="edge"/>
          <c:x val="0.68128164973802052"/>
          <c:y val="0.1239970824215903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List1!$C$6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4">
                  <a:lumMod val="75000"/>
                </a:schemeClr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List1!$B$7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List1!$C$7</c:f>
              <c:numCache>
                <c:formatCode>0.00%</c:formatCode>
                <c:ptCount val="1"/>
                <c:pt idx="0">
                  <c:v>0.33333333333333331</c:v>
                </c:pt>
              </c:numCache>
            </c:numRef>
          </c:val>
        </c:ser>
        <c:ser>
          <c:idx val="1"/>
          <c:order val="1"/>
          <c:tx>
            <c:strRef>
              <c:f>List1!$D$6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List1!$B$7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List1!$D$7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List1!$E$6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47ED05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List1!$B$7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List1!$E$7</c:f>
              <c:numCache>
                <c:formatCode>0.00%</c:formatCode>
                <c:ptCount val="1"/>
                <c:pt idx="0">
                  <c:v>0.2</c:v>
                </c:pt>
              </c:numCache>
            </c:numRef>
          </c:val>
        </c:ser>
        <c:ser>
          <c:idx val="3"/>
          <c:order val="3"/>
          <c:tx>
            <c:strRef>
              <c:f>List1!$F$6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  <a:ln>
              <a:solidFill>
                <a:srgbClr val="00A249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List1!$B$7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List1!$F$7</c:f>
              <c:numCache>
                <c:formatCode>0.00%</c:formatCode>
                <c:ptCount val="1"/>
                <c:pt idx="0">
                  <c:v>0.33333333333333331</c:v>
                </c:pt>
              </c:numCache>
            </c:numRef>
          </c:val>
        </c:ser>
        <c:gapWidth val="339"/>
        <c:shape val="box"/>
        <c:axId val="63791872"/>
        <c:axId val="63793408"/>
        <c:axId val="0"/>
      </c:bar3DChart>
      <c:catAx>
        <c:axId val="637918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63793408"/>
        <c:crosses val="autoZero"/>
        <c:auto val="1"/>
        <c:lblAlgn val="ctr"/>
        <c:lblOffset val="100"/>
        <c:tickLblSkip val="1"/>
      </c:catAx>
      <c:valAx>
        <c:axId val="6379340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6379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1"/>
          <c:order val="0"/>
          <c:tx>
            <c:strRef>
              <c:f>List1!$C$78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List1!$B$79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List1!$C$79</c:f>
              <c:numCache>
                <c:formatCode>0.00%</c:formatCode>
                <c:ptCount val="1"/>
                <c:pt idx="0">
                  <c:v>0.26666666666666711</c:v>
                </c:pt>
              </c:numCache>
            </c:numRef>
          </c:val>
        </c:ser>
        <c:ser>
          <c:idx val="2"/>
          <c:order val="1"/>
          <c:tx>
            <c:strRef>
              <c:f>List1!$D$78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List1!$B$79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List1!$D$79</c:f>
              <c:numCache>
                <c:formatCode>0.00%</c:formatCode>
                <c:ptCount val="1"/>
                <c:pt idx="0">
                  <c:v>0.13333333333333341</c:v>
                </c:pt>
              </c:numCache>
            </c:numRef>
          </c:val>
        </c:ser>
        <c:ser>
          <c:idx val="0"/>
          <c:order val="2"/>
          <c:tx>
            <c:strRef>
              <c:f>List1!$E$78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List1!$B$79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List1!$E$79</c:f>
              <c:numCache>
                <c:formatCode>0.00%</c:formatCode>
                <c:ptCount val="1"/>
                <c:pt idx="0">
                  <c:v>6.666666666666668E-2</c:v>
                </c:pt>
              </c:numCache>
            </c:numRef>
          </c:val>
        </c:ser>
        <c:ser>
          <c:idx val="3"/>
          <c:order val="3"/>
          <c:tx>
            <c:strRef>
              <c:f>List1!$F$78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List1!$B$79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List1!$F$79</c:f>
              <c:numCache>
                <c:formatCode>0.00%</c:formatCode>
                <c:ptCount val="1"/>
                <c:pt idx="0">
                  <c:v>0.53333333333333333</c:v>
                </c:pt>
              </c:numCache>
            </c:numRef>
          </c:val>
        </c:ser>
        <c:gapWidth val="339"/>
        <c:shape val="box"/>
        <c:axId val="69670400"/>
        <c:axId val="69671936"/>
        <c:axId val="63948544"/>
      </c:bar3DChart>
      <c:catAx>
        <c:axId val="696704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671936"/>
        <c:crosses val="autoZero"/>
        <c:auto val="1"/>
        <c:lblAlgn val="ctr"/>
        <c:lblOffset val="100"/>
        <c:tickLblSkip val="1"/>
      </c:catAx>
      <c:valAx>
        <c:axId val="6967193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9670400"/>
        <c:crosses val="autoZero"/>
        <c:crossBetween val="between"/>
      </c:valAx>
      <c:serAx>
        <c:axId val="63948544"/>
        <c:scaling>
          <c:orientation val="minMax"/>
        </c:scaling>
        <c:axPos val="b"/>
        <c:tickLblPos val="nextTo"/>
        <c:crossAx val="69671936"/>
      </c:serAx>
    </c:plotArea>
    <c:legend>
      <c:legendPos val="r"/>
      <c:layout>
        <c:manualLayout>
          <c:xMode val="edge"/>
          <c:yMode val="edge"/>
          <c:x val="0.68128164973802052"/>
          <c:y val="0.1239970824215903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cked"/>
        <c:ser>
          <c:idx val="1"/>
          <c:order val="0"/>
          <c:tx>
            <c:strRef>
              <c:f>List1!$C$82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List1!$B$83:$B$85</c:f>
              <c:strCache>
                <c:ptCount val="3"/>
                <c:pt idx="0">
                  <c:v>RODITELJI</c:v>
                </c:pt>
                <c:pt idx="1">
                  <c:v>NASTAVNICI</c:v>
                </c:pt>
                <c:pt idx="2">
                  <c:v>UČENICI</c:v>
                </c:pt>
              </c:strCache>
            </c:strRef>
          </c:cat>
          <c:val>
            <c:numRef>
              <c:f>List1!$C$83:$C$85</c:f>
              <c:numCache>
                <c:formatCode>0.00%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0.25203252032520335</c:v>
                </c:pt>
              </c:numCache>
            </c:numRef>
          </c:val>
        </c:ser>
        <c:ser>
          <c:idx val="2"/>
          <c:order val="1"/>
          <c:tx>
            <c:strRef>
              <c:f>List1!$D$82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List1!$B$83:$B$85</c:f>
              <c:strCache>
                <c:ptCount val="3"/>
                <c:pt idx="0">
                  <c:v>RODITELJI</c:v>
                </c:pt>
                <c:pt idx="1">
                  <c:v>NASTAVNICI</c:v>
                </c:pt>
                <c:pt idx="2">
                  <c:v>UČENICI</c:v>
                </c:pt>
              </c:strCache>
            </c:strRef>
          </c:cat>
          <c:val>
            <c:numRef>
              <c:f>List1!$D$83:$D$85</c:f>
              <c:numCache>
                <c:formatCode>0.00%</c:formatCode>
                <c:ptCount val="3"/>
                <c:pt idx="0">
                  <c:v>0.13333333333333339</c:v>
                </c:pt>
                <c:pt idx="1">
                  <c:v>8.6956521739130474E-2</c:v>
                </c:pt>
                <c:pt idx="2">
                  <c:v>0.19512195121951212</c:v>
                </c:pt>
              </c:numCache>
            </c:numRef>
          </c:val>
        </c:ser>
        <c:ser>
          <c:idx val="0"/>
          <c:order val="2"/>
          <c:tx>
            <c:strRef>
              <c:f>List1!$E$82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List1!$B$83:$B$85</c:f>
              <c:strCache>
                <c:ptCount val="3"/>
                <c:pt idx="0">
                  <c:v>RODITELJI</c:v>
                </c:pt>
                <c:pt idx="1">
                  <c:v>NASTAVNICI</c:v>
                </c:pt>
                <c:pt idx="2">
                  <c:v>UČENICI</c:v>
                </c:pt>
              </c:strCache>
            </c:strRef>
          </c:cat>
          <c:val>
            <c:numRef>
              <c:f>List1!$E$83:$E$85</c:f>
              <c:numCache>
                <c:formatCode>0.00%</c:formatCode>
                <c:ptCount val="3"/>
                <c:pt idx="0">
                  <c:v>0.13333333333333339</c:v>
                </c:pt>
                <c:pt idx="1">
                  <c:v>0.3478260869565219</c:v>
                </c:pt>
                <c:pt idx="2">
                  <c:v>0.25203252032520335</c:v>
                </c:pt>
              </c:numCache>
            </c:numRef>
          </c:val>
        </c:ser>
        <c:ser>
          <c:idx val="3"/>
          <c:order val="3"/>
          <c:tx>
            <c:strRef>
              <c:f>List1!$F$82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List1!$B$83:$B$85</c:f>
              <c:strCache>
                <c:ptCount val="3"/>
                <c:pt idx="0">
                  <c:v>RODITELJI</c:v>
                </c:pt>
                <c:pt idx="1">
                  <c:v>NASTAVNICI</c:v>
                </c:pt>
                <c:pt idx="2">
                  <c:v>UČENICI</c:v>
                </c:pt>
              </c:strCache>
            </c:strRef>
          </c:cat>
          <c:val>
            <c:numRef>
              <c:f>List1!$F$83:$F$85</c:f>
              <c:numCache>
                <c:formatCode>0.00%</c:formatCode>
                <c:ptCount val="3"/>
                <c:pt idx="0">
                  <c:v>0.7333333333333335</c:v>
                </c:pt>
                <c:pt idx="1">
                  <c:v>0.56521739130434756</c:v>
                </c:pt>
                <c:pt idx="2">
                  <c:v>0.30081300813008138</c:v>
                </c:pt>
              </c:numCache>
            </c:numRef>
          </c:val>
        </c:ser>
        <c:gapWidth val="339"/>
        <c:shape val="pyramid"/>
        <c:axId val="70855680"/>
        <c:axId val="70861568"/>
        <c:axId val="0"/>
      </c:bar3DChart>
      <c:catAx>
        <c:axId val="708556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0861568"/>
        <c:crosses val="autoZero"/>
        <c:auto val="1"/>
        <c:lblAlgn val="ctr"/>
        <c:lblOffset val="100"/>
        <c:tickLblSkip val="1"/>
      </c:catAx>
      <c:valAx>
        <c:axId val="7086156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0855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List1!$C$86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List1!$B$87:$B$88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List1!$C$87:$C$88</c:f>
              <c:numCache>
                <c:formatCode>0.00%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1"/>
          <c:tx>
            <c:strRef>
              <c:f>List1!$D$86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List1!$B$87:$B$88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List1!$D$87:$D$88</c:f>
              <c:numCache>
                <c:formatCode>0.00%</c:formatCode>
                <c:ptCount val="2"/>
                <c:pt idx="0">
                  <c:v>6.666666666666668E-2</c:v>
                </c:pt>
                <c:pt idx="1">
                  <c:v>2.1739130434782612E-2</c:v>
                </c:pt>
              </c:numCache>
            </c:numRef>
          </c:val>
        </c:ser>
        <c:ser>
          <c:idx val="0"/>
          <c:order val="2"/>
          <c:tx>
            <c:strRef>
              <c:f>List1!$E$86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List1!$B$87:$B$88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List1!$E$87:$E$88</c:f>
              <c:numCache>
                <c:formatCode>0.00%</c:formatCode>
                <c:ptCount val="2"/>
                <c:pt idx="0">
                  <c:v>0.2</c:v>
                </c:pt>
                <c:pt idx="1">
                  <c:v>0.28260869565217434</c:v>
                </c:pt>
              </c:numCache>
            </c:numRef>
          </c:val>
        </c:ser>
        <c:ser>
          <c:idx val="3"/>
          <c:order val="3"/>
          <c:tx>
            <c:strRef>
              <c:f>List1!$F$86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List1!$B$87:$B$88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List1!$F$87:$F$88</c:f>
              <c:numCache>
                <c:formatCode>0.00%</c:formatCode>
                <c:ptCount val="2"/>
                <c:pt idx="0">
                  <c:v>0.73333333333333361</c:v>
                </c:pt>
                <c:pt idx="1">
                  <c:v>0.69565217391304368</c:v>
                </c:pt>
              </c:numCache>
            </c:numRef>
          </c:val>
        </c:ser>
        <c:gapWidth val="339"/>
        <c:shape val="cylinder"/>
        <c:axId val="70796032"/>
        <c:axId val="70797568"/>
        <c:axId val="0"/>
      </c:bar3DChart>
      <c:catAx>
        <c:axId val="707960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0797568"/>
        <c:crosses val="autoZero"/>
        <c:auto val="1"/>
        <c:lblAlgn val="ctr"/>
        <c:lblOffset val="100"/>
        <c:tickLblSkip val="1"/>
      </c:catAx>
      <c:valAx>
        <c:axId val="7079756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0796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3"/>
          <c:w val="0.25332724833735032"/>
          <c:h val="0.47576781791141992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List1!$C$90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List1!$B$91:$B$92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List1!$C$91:$C$92</c:f>
              <c:numCache>
                <c:formatCode>0.00%</c:formatCode>
                <c:ptCount val="2"/>
                <c:pt idx="0">
                  <c:v>0</c:v>
                </c:pt>
                <c:pt idx="1">
                  <c:v>4.3478260869565223E-2</c:v>
                </c:pt>
              </c:numCache>
            </c:numRef>
          </c:val>
        </c:ser>
        <c:ser>
          <c:idx val="2"/>
          <c:order val="1"/>
          <c:tx>
            <c:strRef>
              <c:f>List1!$D$90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List1!$B$91:$B$92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List1!$D$91:$D$92</c:f>
              <c:numCache>
                <c:formatCode>0.00%</c:formatCode>
                <c:ptCount val="2"/>
                <c:pt idx="0">
                  <c:v>0.33333333333333331</c:v>
                </c:pt>
                <c:pt idx="1">
                  <c:v>8.6956521739130543E-2</c:v>
                </c:pt>
              </c:numCache>
            </c:numRef>
          </c:val>
        </c:ser>
        <c:ser>
          <c:idx val="0"/>
          <c:order val="2"/>
          <c:tx>
            <c:strRef>
              <c:f>List1!$E$90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List1!$B$91:$B$92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List1!$E$91:$E$92</c:f>
              <c:numCache>
                <c:formatCode>0.00%</c:formatCode>
                <c:ptCount val="2"/>
                <c:pt idx="0">
                  <c:v>0.46666666666666717</c:v>
                </c:pt>
                <c:pt idx="1">
                  <c:v>0.43478260869565294</c:v>
                </c:pt>
              </c:numCache>
            </c:numRef>
          </c:val>
        </c:ser>
        <c:ser>
          <c:idx val="3"/>
          <c:order val="3"/>
          <c:tx>
            <c:strRef>
              <c:f>List1!$F$90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List1!$B$91:$B$92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List1!$F$91:$F$92</c:f>
              <c:numCache>
                <c:formatCode>0.00%</c:formatCode>
                <c:ptCount val="2"/>
                <c:pt idx="0">
                  <c:v>0.2</c:v>
                </c:pt>
                <c:pt idx="1">
                  <c:v>0.43478260869565294</c:v>
                </c:pt>
              </c:numCache>
            </c:numRef>
          </c:val>
        </c:ser>
        <c:gapWidth val="339"/>
        <c:shape val="cylinder"/>
        <c:axId val="70834432"/>
        <c:axId val="71241728"/>
        <c:axId val="0"/>
      </c:bar3DChart>
      <c:catAx>
        <c:axId val="70834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1241728"/>
        <c:crosses val="autoZero"/>
        <c:auto val="1"/>
        <c:lblAlgn val="ctr"/>
        <c:lblOffset val="100"/>
        <c:tickLblSkip val="1"/>
      </c:catAx>
      <c:valAx>
        <c:axId val="7124172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0834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3"/>
          <c:w val="0.25332724833735032"/>
          <c:h val="0.47576781791141992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List1!$C$94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List1!$B$95:$B$96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List1!$C$95:$C$96</c:f>
              <c:numCache>
                <c:formatCode>0.00%</c:formatCode>
                <c:ptCount val="2"/>
                <c:pt idx="0">
                  <c:v>6.666666666666668E-2</c:v>
                </c:pt>
                <c:pt idx="1">
                  <c:v>8.6956521739130543E-2</c:v>
                </c:pt>
              </c:numCache>
            </c:numRef>
          </c:val>
        </c:ser>
        <c:ser>
          <c:idx val="2"/>
          <c:order val="1"/>
          <c:tx>
            <c:strRef>
              <c:f>List1!$D$94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List1!$B$95:$B$96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List1!$D$95:$D$96</c:f>
              <c:numCache>
                <c:formatCode>0.00%</c:formatCode>
                <c:ptCount val="2"/>
                <c:pt idx="0">
                  <c:v>0.53333333333333333</c:v>
                </c:pt>
                <c:pt idx="1">
                  <c:v>0.28260869565217434</c:v>
                </c:pt>
              </c:numCache>
            </c:numRef>
          </c:val>
        </c:ser>
        <c:ser>
          <c:idx val="0"/>
          <c:order val="2"/>
          <c:tx>
            <c:strRef>
              <c:f>List1!$E$94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List1!$B$95:$B$96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List1!$E$95:$E$96</c:f>
              <c:numCache>
                <c:formatCode>0.00%</c:formatCode>
                <c:ptCount val="2"/>
                <c:pt idx="0">
                  <c:v>0.13333333333333341</c:v>
                </c:pt>
                <c:pt idx="1">
                  <c:v>0.36956521739130432</c:v>
                </c:pt>
              </c:numCache>
            </c:numRef>
          </c:val>
        </c:ser>
        <c:ser>
          <c:idx val="3"/>
          <c:order val="3"/>
          <c:tx>
            <c:strRef>
              <c:f>List1!$F$94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List1!$B$95:$B$96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List1!$F$95:$F$96</c:f>
              <c:numCache>
                <c:formatCode>0.00%</c:formatCode>
                <c:ptCount val="2"/>
                <c:pt idx="0">
                  <c:v>0.26666666666666711</c:v>
                </c:pt>
                <c:pt idx="1">
                  <c:v>0.26086956521739185</c:v>
                </c:pt>
              </c:numCache>
            </c:numRef>
          </c:val>
        </c:ser>
        <c:gapWidth val="339"/>
        <c:shape val="cylinder"/>
        <c:axId val="71176192"/>
        <c:axId val="71177728"/>
        <c:axId val="0"/>
      </c:bar3DChart>
      <c:catAx>
        <c:axId val="711761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1177728"/>
        <c:crosses val="autoZero"/>
        <c:auto val="1"/>
        <c:lblAlgn val="ctr"/>
        <c:lblOffset val="100"/>
        <c:tickLblSkip val="1"/>
      </c:catAx>
      <c:valAx>
        <c:axId val="7117772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1176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3"/>
          <c:w val="0.25332724833735032"/>
          <c:h val="0.47576781791141992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List1!$C$98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List1!$B$99:$B$100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List1!$C$99:$C$100</c:f>
              <c:numCache>
                <c:formatCode>0.00%</c:formatCode>
                <c:ptCount val="2"/>
                <c:pt idx="0">
                  <c:v>0.13333333333333341</c:v>
                </c:pt>
                <c:pt idx="1">
                  <c:v>0</c:v>
                </c:pt>
              </c:numCache>
            </c:numRef>
          </c:val>
        </c:ser>
        <c:ser>
          <c:idx val="2"/>
          <c:order val="1"/>
          <c:tx>
            <c:strRef>
              <c:f>List1!$D$98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List1!$B$99:$B$100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List1!$D$99:$D$100</c:f>
              <c:numCache>
                <c:formatCode>0.00%</c:formatCode>
                <c:ptCount val="2"/>
                <c:pt idx="0">
                  <c:v>0.13333333333333341</c:v>
                </c:pt>
                <c:pt idx="1">
                  <c:v>2.1739130434782612E-2</c:v>
                </c:pt>
              </c:numCache>
            </c:numRef>
          </c:val>
        </c:ser>
        <c:ser>
          <c:idx val="0"/>
          <c:order val="2"/>
          <c:tx>
            <c:strRef>
              <c:f>List1!$E$98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List1!$B$99:$B$100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List1!$E$99:$E$100</c:f>
              <c:numCache>
                <c:formatCode>0.00%</c:formatCode>
                <c:ptCount val="2"/>
                <c:pt idx="0">
                  <c:v>0.26666666666666711</c:v>
                </c:pt>
                <c:pt idx="1">
                  <c:v>0.43478260869565294</c:v>
                </c:pt>
              </c:numCache>
            </c:numRef>
          </c:val>
        </c:ser>
        <c:ser>
          <c:idx val="3"/>
          <c:order val="3"/>
          <c:tx>
            <c:strRef>
              <c:f>List1!$F$98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List1!$B$99:$B$100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List1!$F$99:$F$100</c:f>
              <c:numCache>
                <c:formatCode>0.00%</c:formatCode>
                <c:ptCount val="2"/>
                <c:pt idx="0">
                  <c:v>0.46666666666666717</c:v>
                </c:pt>
                <c:pt idx="1">
                  <c:v>0.54347826086956519</c:v>
                </c:pt>
              </c:numCache>
            </c:numRef>
          </c:val>
        </c:ser>
        <c:gapWidth val="339"/>
        <c:shape val="cylinder"/>
        <c:axId val="71235072"/>
        <c:axId val="71236608"/>
        <c:axId val="0"/>
      </c:bar3DChart>
      <c:catAx>
        <c:axId val="712350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1236608"/>
        <c:crosses val="autoZero"/>
        <c:auto val="1"/>
        <c:lblAlgn val="ctr"/>
        <c:lblOffset val="100"/>
        <c:tickLblSkip val="1"/>
      </c:catAx>
      <c:valAx>
        <c:axId val="7123660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1235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3"/>
          <c:w val="0.25332724833735032"/>
          <c:h val="0.47576781791141992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List1!$C$102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List1!$B$105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List1!$C$105</c:f>
              <c:numCache>
                <c:formatCode>0.00%</c:formatCode>
                <c:ptCount val="1"/>
                <c:pt idx="0">
                  <c:v>0.23577235772357719</c:v>
                </c:pt>
              </c:numCache>
            </c:numRef>
          </c:val>
        </c:ser>
        <c:ser>
          <c:idx val="0"/>
          <c:order val="1"/>
          <c:tx>
            <c:strRef>
              <c:f>List1!$D$102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List1!$B$105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List1!$D$105</c:f>
              <c:numCache>
                <c:formatCode>0.00%</c:formatCode>
                <c:ptCount val="1"/>
                <c:pt idx="0">
                  <c:v>0.56910569105691067</c:v>
                </c:pt>
              </c:numCache>
            </c:numRef>
          </c:val>
        </c:ser>
        <c:ser>
          <c:idx val="1"/>
          <c:order val="2"/>
          <c:tx>
            <c:strRef>
              <c:f>List1!$E$102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List1!$B$105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List1!$E$105</c:f>
              <c:numCache>
                <c:formatCode>0.00%</c:formatCode>
                <c:ptCount val="1"/>
                <c:pt idx="0">
                  <c:v>0.16260162601626016</c:v>
                </c:pt>
              </c:numCache>
            </c:numRef>
          </c:val>
        </c:ser>
        <c:ser>
          <c:idx val="3"/>
          <c:order val="3"/>
          <c:tx>
            <c:strRef>
              <c:f>List1!$F$102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List1!$B$105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List1!$F$105</c:f>
              <c:numCache>
                <c:formatCode>0.00%</c:formatCode>
                <c:ptCount val="1"/>
                <c:pt idx="0">
                  <c:v>3.2520325203252036E-2</c:v>
                </c:pt>
              </c:numCache>
            </c:numRef>
          </c:val>
        </c:ser>
        <c:gapWidth val="339"/>
        <c:shape val="cylinder"/>
        <c:axId val="71416832"/>
        <c:axId val="71426816"/>
        <c:axId val="0"/>
      </c:bar3DChart>
      <c:catAx>
        <c:axId val="714168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1426816"/>
        <c:crosses val="autoZero"/>
        <c:auto val="1"/>
        <c:lblAlgn val="ctr"/>
        <c:lblOffset val="100"/>
        <c:tickLblSkip val="1"/>
      </c:catAx>
      <c:valAx>
        <c:axId val="7142681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1416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List1!$C$106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List1!$B$107:$B$108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List1!$C$107:$C$108</c:f>
              <c:numCache>
                <c:formatCode>0.00%</c:formatCode>
                <c:ptCount val="2"/>
                <c:pt idx="0">
                  <c:v>0</c:v>
                </c:pt>
                <c:pt idx="1">
                  <c:v>2.1739130434782612E-2</c:v>
                </c:pt>
              </c:numCache>
            </c:numRef>
          </c:val>
        </c:ser>
        <c:ser>
          <c:idx val="2"/>
          <c:order val="1"/>
          <c:tx>
            <c:strRef>
              <c:f>List1!$D$106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List1!$B$107:$B$108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List1!$D$107:$D$108</c:f>
              <c:numCache>
                <c:formatCode>0.00%</c:formatCode>
                <c:ptCount val="2"/>
                <c:pt idx="0">
                  <c:v>0.2</c:v>
                </c:pt>
                <c:pt idx="1">
                  <c:v>8.6956521739130543E-2</c:v>
                </c:pt>
              </c:numCache>
            </c:numRef>
          </c:val>
        </c:ser>
        <c:ser>
          <c:idx val="0"/>
          <c:order val="2"/>
          <c:tx>
            <c:strRef>
              <c:f>List1!$E$106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List1!$B$107:$B$108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List1!$E$107:$E$108</c:f>
              <c:numCache>
                <c:formatCode>0.00%</c:formatCode>
                <c:ptCount val="2"/>
                <c:pt idx="0">
                  <c:v>6.666666666666668E-2</c:v>
                </c:pt>
                <c:pt idx="1">
                  <c:v>0.23913043478260895</c:v>
                </c:pt>
              </c:numCache>
            </c:numRef>
          </c:val>
        </c:ser>
        <c:ser>
          <c:idx val="3"/>
          <c:order val="3"/>
          <c:tx>
            <c:strRef>
              <c:f>List1!$F$106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List1!$B$107:$B$108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List1!$F$107:$F$108</c:f>
              <c:numCache>
                <c:formatCode>0.00%</c:formatCode>
                <c:ptCount val="2"/>
                <c:pt idx="0">
                  <c:v>0.73333333333333361</c:v>
                </c:pt>
                <c:pt idx="1">
                  <c:v>0.65217391304348027</c:v>
                </c:pt>
              </c:numCache>
            </c:numRef>
          </c:val>
        </c:ser>
        <c:gapWidth val="339"/>
        <c:shape val="cylinder"/>
        <c:axId val="71365376"/>
        <c:axId val="71366912"/>
        <c:axId val="0"/>
      </c:bar3DChart>
      <c:catAx>
        <c:axId val="713653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1366912"/>
        <c:crosses val="autoZero"/>
        <c:auto val="1"/>
        <c:lblAlgn val="ctr"/>
        <c:lblOffset val="100"/>
        <c:tickLblSkip val="1"/>
      </c:catAx>
      <c:valAx>
        <c:axId val="7136691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1365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3"/>
          <c:w val="0.25332724833735032"/>
          <c:h val="0.47576781791141992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List1!$B$112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List1!$C$112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0"/>
          <c:order val="1"/>
          <c:tx>
            <c:strRef>
              <c:f>List1!$D$62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List1!$B$112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List1!$D$112</c:f>
              <c:numCache>
                <c:formatCode>0.00%</c:formatCode>
                <c:ptCount val="1"/>
                <c:pt idx="0">
                  <c:v>8.6956521739130543E-2</c:v>
                </c:pt>
              </c:numCache>
            </c:numRef>
          </c:val>
        </c:ser>
        <c:ser>
          <c:idx val="1"/>
          <c:order val="2"/>
          <c:tx>
            <c:strRef>
              <c:f>List1!$E$62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List1!$B$112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List1!$E$112</c:f>
              <c:numCache>
                <c:formatCode>0.00%</c:formatCode>
                <c:ptCount val="1"/>
                <c:pt idx="0">
                  <c:v>0.23913043478260895</c:v>
                </c:pt>
              </c:numCache>
            </c:numRef>
          </c:val>
        </c:ser>
        <c:ser>
          <c:idx val="3"/>
          <c:order val="3"/>
          <c:tx>
            <c:strRef>
              <c:f>List1!$F$62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List1!$B$112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List1!$F$112</c:f>
              <c:numCache>
                <c:formatCode>0.00%</c:formatCode>
                <c:ptCount val="1"/>
                <c:pt idx="0">
                  <c:v>0.67391304347826164</c:v>
                </c:pt>
              </c:numCache>
            </c:numRef>
          </c:val>
        </c:ser>
        <c:gapWidth val="339"/>
        <c:shape val="cylinder"/>
        <c:axId val="71485696"/>
        <c:axId val="71503872"/>
        <c:axId val="0"/>
      </c:bar3DChart>
      <c:catAx>
        <c:axId val="714856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1503872"/>
        <c:crosses val="autoZero"/>
        <c:auto val="1"/>
        <c:lblAlgn val="ctr"/>
        <c:lblOffset val="100"/>
        <c:tickLblSkip val="1"/>
      </c:catAx>
      <c:valAx>
        <c:axId val="7150387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1485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2556513921998283"/>
          <c:h val="0.50417205312022551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2"/>
          <c:order val="0"/>
          <c:tx>
            <c:strRef>
              <c:f>List1!$C$114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List1!$B$117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List1!$C$117</c:f>
              <c:numCache>
                <c:formatCode>0.00%</c:formatCode>
                <c:ptCount val="1"/>
                <c:pt idx="0">
                  <c:v>8.9430894308943118E-2</c:v>
                </c:pt>
              </c:numCache>
            </c:numRef>
          </c:val>
        </c:ser>
        <c:ser>
          <c:idx val="0"/>
          <c:order val="1"/>
          <c:tx>
            <c:strRef>
              <c:f>List1!$D$114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List1!$B$117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List1!$D$117</c:f>
              <c:numCache>
                <c:formatCode>0.00%</c:formatCode>
                <c:ptCount val="1"/>
                <c:pt idx="0">
                  <c:v>0.17886178861788621</c:v>
                </c:pt>
              </c:numCache>
            </c:numRef>
          </c:val>
        </c:ser>
        <c:ser>
          <c:idx val="1"/>
          <c:order val="2"/>
          <c:tx>
            <c:strRef>
              <c:f>List1!$E$114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List1!$B$117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List1!$E$117</c:f>
              <c:numCache>
                <c:formatCode>0.00%</c:formatCode>
                <c:ptCount val="1"/>
                <c:pt idx="0">
                  <c:v>0.5121951219512193</c:v>
                </c:pt>
              </c:numCache>
            </c:numRef>
          </c:val>
        </c:ser>
        <c:ser>
          <c:idx val="3"/>
          <c:order val="3"/>
          <c:tx>
            <c:strRef>
              <c:f>List1!$F$114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List1!$B$117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List1!$F$117</c:f>
              <c:numCache>
                <c:formatCode>0.00%</c:formatCode>
                <c:ptCount val="1"/>
                <c:pt idx="0">
                  <c:v>0.21951219512195133</c:v>
                </c:pt>
              </c:numCache>
            </c:numRef>
          </c:val>
        </c:ser>
        <c:gapWidth val="339"/>
        <c:shape val="pyramid"/>
        <c:axId val="71553024"/>
        <c:axId val="71554560"/>
        <c:axId val="0"/>
      </c:bar3DChart>
      <c:catAx>
        <c:axId val="71553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1554560"/>
        <c:crosses val="autoZero"/>
        <c:auto val="1"/>
        <c:lblAlgn val="ctr"/>
        <c:lblOffset val="100"/>
        <c:tickLblSkip val="1"/>
      </c:catAx>
      <c:valAx>
        <c:axId val="7155456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1553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List1!$C$10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4">
                  <a:lumMod val="75000"/>
                </a:schemeClr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List1!$B$11:$B$12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List1!$C$11:$C$12</c:f>
              <c:numCache>
                <c:formatCode>0.00%</c:formatCode>
                <c:ptCount val="2"/>
                <c:pt idx="0">
                  <c:v>6.666666666666668E-2</c:v>
                </c:pt>
                <c:pt idx="1">
                  <c:v>6.666666666666668E-2</c:v>
                </c:pt>
              </c:numCache>
            </c:numRef>
          </c:val>
        </c:ser>
        <c:ser>
          <c:idx val="1"/>
          <c:order val="1"/>
          <c:tx>
            <c:strRef>
              <c:f>List1!$D$10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List1!$B$11:$B$12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List1!$D$11:$D$12</c:f>
              <c:numCache>
                <c:formatCode>0.00%</c:formatCode>
                <c:ptCount val="2"/>
                <c:pt idx="0">
                  <c:v>0</c:v>
                </c:pt>
                <c:pt idx="1">
                  <c:v>2.2222222222222251E-2</c:v>
                </c:pt>
              </c:numCache>
            </c:numRef>
          </c:val>
        </c:ser>
        <c:ser>
          <c:idx val="2"/>
          <c:order val="2"/>
          <c:tx>
            <c:strRef>
              <c:f>List1!$E$10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47ED05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List1!$B$11:$B$12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List1!$E$11:$E$12</c:f>
              <c:numCache>
                <c:formatCode>0.00%</c:formatCode>
                <c:ptCount val="2"/>
                <c:pt idx="0">
                  <c:v>0.46666666666666717</c:v>
                </c:pt>
                <c:pt idx="1">
                  <c:v>0.62222222222222223</c:v>
                </c:pt>
              </c:numCache>
            </c:numRef>
          </c:val>
        </c:ser>
        <c:ser>
          <c:idx val="3"/>
          <c:order val="3"/>
          <c:tx>
            <c:strRef>
              <c:f>List1!$F$10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  <a:ln>
              <a:solidFill>
                <a:srgbClr val="00A249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List1!$B$11:$B$12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List1!$F$11:$F$12</c:f>
              <c:numCache>
                <c:formatCode>0.00%</c:formatCode>
                <c:ptCount val="2"/>
                <c:pt idx="0">
                  <c:v>0.46666666666666717</c:v>
                </c:pt>
                <c:pt idx="1">
                  <c:v>0.28888888888888986</c:v>
                </c:pt>
              </c:numCache>
            </c:numRef>
          </c:val>
        </c:ser>
        <c:gapWidth val="339"/>
        <c:shape val="cylinder"/>
        <c:axId val="63822080"/>
        <c:axId val="63725568"/>
        <c:axId val="113388608"/>
      </c:bar3DChart>
      <c:catAx>
        <c:axId val="638220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3725568"/>
        <c:crosses val="autoZero"/>
        <c:auto val="1"/>
        <c:lblAlgn val="ctr"/>
        <c:lblOffset val="100"/>
        <c:tickLblSkip val="1"/>
      </c:catAx>
      <c:valAx>
        <c:axId val="6372556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3822080"/>
        <c:crosses val="autoZero"/>
        <c:crossBetween val="between"/>
      </c:valAx>
      <c:serAx>
        <c:axId val="113388608"/>
        <c:scaling>
          <c:orientation val="minMax"/>
        </c:scaling>
        <c:axPos val="b"/>
        <c:tickLblPos val="nextTo"/>
        <c:crossAx val="63725568"/>
      </c:ser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List1!$C$118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List1!$B$119:$B$120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List1!$C$119:$C$120</c:f>
              <c:numCache>
                <c:formatCode>0.00%</c:formatCode>
                <c:ptCount val="2"/>
                <c:pt idx="0">
                  <c:v>0</c:v>
                </c:pt>
                <c:pt idx="1">
                  <c:v>4.3478260869565223E-2</c:v>
                </c:pt>
              </c:numCache>
            </c:numRef>
          </c:val>
        </c:ser>
        <c:ser>
          <c:idx val="2"/>
          <c:order val="1"/>
          <c:tx>
            <c:strRef>
              <c:f>List1!$D$118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List1!$B$119:$B$120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List1!$D$119:$D$120</c:f>
              <c:numCache>
                <c:formatCode>0.00%</c:formatCode>
                <c:ptCount val="2"/>
                <c:pt idx="0">
                  <c:v>0.53333333333333333</c:v>
                </c:pt>
                <c:pt idx="1">
                  <c:v>6.5217391304347824E-2</c:v>
                </c:pt>
              </c:numCache>
            </c:numRef>
          </c:val>
        </c:ser>
        <c:ser>
          <c:idx val="0"/>
          <c:order val="2"/>
          <c:tx>
            <c:strRef>
              <c:f>List1!$E$118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List1!$B$119:$B$120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List1!$E$119:$E$120</c:f>
              <c:numCache>
                <c:formatCode>0.00%</c:formatCode>
                <c:ptCount val="2"/>
                <c:pt idx="0">
                  <c:v>0.26666666666666711</c:v>
                </c:pt>
                <c:pt idx="1">
                  <c:v>0.21739130434782647</c:v>
                </c:pt>
              </c:numCache>
            </c:numRef>
          </c:val>
        </c:ser>
        <c:ser>
          <c:idx val="3"/>
          <c:order val="3"/>
          <c:tx>
            <c:strRef>
              <c:f>List1!$F$118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List1!$B$119:$B$120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List1!$F$119:$F$120</c:f>
              <c:numCache>
                <c:formatCode>0.00%</c:formatCode>
                <c:ptCount val="2"/>
                <c:pt idx="0">
                  <c:v>0.2</c:v>
                </c:pt>
                <c:pt idx="1">
                  <c:v>0.67391304347826164</c:v>
                </c:pt>
              </c:numCache>
            </c:numRef>
          </c:val>
        </c:ser>
        <c:gapWidth val="339"/>
        <c:shape val="cylinder"/>
        <c:axId val="72902144"/>
        <c:axId val="72903680"/>
        <c:axId val="0"/>
      </c:bar3DChart>
      <c:catAx>
        <c:axId val="729021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2903680"/>
        <c:crosses val="autoZero"/>
        <c:auto val="1"/>
        <c:lblAlgn val="ctr"/>
        <c:lblOffset val="100"/>
        <c:tickLblSkip val="1"/>
      </c:catAx>
      <c:valAx>
        <c:axId val="7290368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2902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3"/>
          <c:w val="0.25332724833735032"/>
          <c:h val="0.47576781791141992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List1!$B$124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List1!$C$124</c:f>
              <c:numCache>
                <c:formatCode>0.00%</c:formatCode>
                <c:ptCount val="1"/>
                <c:pt idx="0">
                  <c:v>2.1739130434782612E-2</c:v>
                </c:pt>
              </c:numCache>
            </c:numRef>
          </c:val>
        </c:ser>
        <c:ser>
          <c:idx val="0"/>
          <c:order val="1"/>
          <c:tx>
            <c:strRef>
              <c:f>List1!$D$62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List1!$B$124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List1!$D$124</c:f>
              <c:numCache>
                <c:formatCode>0.00%</c:formatCode>
                <c:ptCount val="1"/>
                <c:pt idx="0">
                  <c:v>4.3478260869565223E-2</c:v>
                </c:pt>
              </c:numCache>
            </c:numRef>
          </c:val>
        </c:ser>
        <c:ser>
          <c:idx val="1"/>
          <c:order val="2"/>
          <c:tx>
            <c:strRef>
              <c:f>List1!$E$62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List1!$B$124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List1!$E$124</c:f>
              <c:numCache>
                <c:formatCode>0.00%</c:formatCode>
                <c:ptCount val="1"/>
                <c:pt idx="0">
                  <c:v>0.21739130434782647</c:v>
                </c:pt>
              </c:numCache>
            </c:numRef>
          </c:val>
        </c:ser>
        <c:ser>
          <c:idx val="3"/>
          <c:order val="3"/>
          <c:tx>
            <c:strRef>
              <c:f>List1!$F$62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List1!$B$124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List1!$F$124</c:f>
              <c:numCache>
                <c:formatCode>0.00%</c:formatCode>
                <c:ptCount val="1"/>
                <c:pt idx="0">
                  <c:v>0.71739130434782605</c:v>
                </c:pt>
              </c:numCache>
            </c:numRef>
          </c:val>
        </c:ser>
        <c:gapWidth val="339"/>
        <c:shape val="cylinder"/>
        <c:axId val="72985600"/>
        <c:axId val="72995584"/>
        <c:axId val="0"/>
      </c:bar3DChart>
      <c:catAx>
        <c:axId val="729856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2995584"/>
        <c:crosses val="autoZero"/>
        <c:auto val="1"/>
        <c:lblAlgn val="ctr"/>
        <c:lblOffset val="100"/>
        <c:tickLblSkip val="1"/>
      </c:catAx>
      <c:valAx>
        <c:axId val="7299558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2985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2556513921998283"/>
          <c:h val="0.50417205312022551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2"/>
          <c:order val="0"/>
          <c:tx>
            <c:strRef>
              <c:f>List1!$C$126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List1!$B$128:$B$129</c:f>
              <c:strCache>
                <c:ptCount val="2"/>
                <c:pt idx="0">
                  <c:v>NASTAVNICI</c:v>
                </c:pt>
                <c:pt idx="1">
                  <c:v>UČENICI</c:v>
                </c:pt>
              </c:strCache>
            </c:strRef>
          </c:cat>
          <c:val>
            <c:numRef>
              <c:f>List1!$C$128:$C$129</c:f>
              <c:numCache>
                <c:formatCode>0.00%</c:formatCode>
                <c:ptCount val="2"/>
                <c:pt idx="0">
                  <c:v>6.666666666666668E-2</c:v>
                </c:pt>
                <c:pt idx="1">
                  <c:v>0.54098360655737732</c:v>
                </c:pt>
              </c:numCache>
            </c:numRef>
          </c:val>
        </c:ser>
        <c:ser>
          <c:idx val="0"/>
          <c:order val="1"/>
          <c:tx>
            <c:strRef>
              <c:f>List1!$D$126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List1!$B$128:$B$129</c:f>
              <c:strCache>
                <c:ptCount val="2"/>
                <c:pt idx="0">
                  <c:v>NASTAVNICI</c:v>
                </c:pt>
                <c:pt idx="1">
                  <c:v>UČENICI</c:v>
                </c:pt>
              </c:strCache>
            </c:strRef>
          </c:cat>
          <c:val>
            <c:numRef>
              <c:f>List1!$D$128:$D$129</c:f>
              <c:numCache>
                <c:formatCode>0.00%</c:formatCode>
                <c:ptCount val="2"/>
                <c:pt idx="0">
                  <c:v>0.31111111111111112</c:v>
                </c:pt>
                <c:pt idx="1">
                  <c:v>0.21311475409836073</c:v>
                </c:pt>
              </c:numCache>
            </c:numRef>
          </c:val>
        </c:ser>
        <c:ser>
          <c:idx val="1"/>
          <c:order val="2"/>
          <c:tx>
            <c:strRef>
              <c:f>List1!$E$126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List1!$B$128:$B$129</c:f>
              <c:strCache>
                <c:ptCount val="2"/>
                <c:pt idx="0">
                  <c:v>NASTAVNICI</c:v>
                </c:pt>
                <c:pt idx="1">
                  <c:v>UČENICI</c:v>
                </c:pt>
              </c:strCache>
            </c:strRef>
          </c:cat>
          <c:val>
            <c:numRef>
              <c:f>List1!$E$128:$E$129</c:f>
              <c:numCache>
                <c:formatCode>0.00%</c:formatCode>
                <c:ptCount val="2"/>
                <c:pt idx="0">
                  <c:v>0.26666666666666677</c:v>
                </c:pt>
                <c:pt idx="1">
                  <c:v>0.10655737704918032</c:v>
                </c:pt>
              </c:numCache>
            </c:numRef>
          </c:val>
        </c:ser>
        <c:ser>
          <c:idx val="3"/>
          <c:order val="3"/>
          <c:tx>
            <c:strRef>
              <c:f>List1!$F$126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List1!$B$128:$B$129</c:f>
              <c:strCache>
                <c:ptCount val="2"/>
                <c:pt idx="0">
                  <c:v>NASTAVNICI</c:v>
                </c:pt>
                <c:pt idx="1">
                  <c:v>UČENICI</c:v>
                </c:pt>
              </c:strCache>
            </c:strRef>
          </c:cat>
          <c:val>
            <c:numRef>
              <c:f>List1!$F$128:$F$129</c:f>
              <c:numCache>
                <c:formatCode>0.00%</c:formatCode>
                <c:ptCount val="2"/>
                <c:pt idx="0">
                  <c:v>0.35555555555555557</c:v>
                </c:pt>
                <c:pt idx="1">
                  <c:v>0.13934426229508196</c:v>
                </c:pt>
              </c:numCache>
            </c:numRef>
          </c:val>
        </c:ser>
        <c:gapWidth val="339"/>
        <c:shape val="pyramid"/>
        <c:axId val="73122560"/>
        <c:axId val="73124096"/>
        <c:axId val="102294848"/>
      </c:bar3DChart>
      <c:catAx>
        <c:axId val="731225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3124096"/>
        <c:crosses val="autoZero"/>
        <c:auto val="1"/>
        <c:lblAlgn val="ctr"/>
        <c:lblOffset val="100"/>
        <c:tickLblSkip val="1"/>
      </c:catAx>
      <c:valAx>
        <c:axId val="7312409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3122560"/>
        <c:crosses val="autoZero"/>
        <c:crossBetween val="between"/>
      </c:valAx>
      <c:serAx>
        <c:axId val="102294848"/>
        <c:scaling>
          <c:orientation val="minMax"/>
        </c:scaling>
        <c:axPos val="b"/>
        <c:tickLblPos val="nextTo"/>
        <c:crossAx val="73124096"/>
      </c:ser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List1!$C$130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List1!$B$133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List1!$C$133</c:f>
              <c:numCache>
                <c:formatCode>0.00%</c:formatCode>
                <c:ptCount val="1"/>
                <c:pt idx="0">
                  <c:v>0.33884297520661188</c:v>
                </c:pt>
              </c:numCache>
            </c:numRef>
          </c:val>
        </c:ser>
        <c:ser>
          <c:idx val="0"/>
          <c:order val="1"/>
          <c:tx>
            <c:strRef>
              <c:f>List1!$D$130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List1!$B$133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List1!$D$133</c:f>
              <c:numCache>
                <c:formatCode>0.00%</c:formatCode>
                <c:ptCount val="1"/>
                <c:pt idx="0">
                  <c:v>0.11570247933884299</c:v>
                </c:pt>
              </c:numCache>
            </c:numRef>
          </c:val>
        </c:ser>
        <c:ser>
          <c:idx val="1"/>
          <c:order val="2"/>
          <c:tx>
            <c:strRef>
              <c:f>List1!$E$130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List1!$B$133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List1!$E$133</c:f>
              <c:numCache>
                <c:formatCode>0.00%</c:formatCode>
                <c:ptCount val="1"/>
                <c:pt idx="0">
                  <c:v>0.23140495867768596</c:v>
                </c:pt>
              </c:numCache>
            </c:numRef>
          </c:val>
        </c:ser>
        <c:ser>
          <c:idx val="3"/>
          <c:order val="3"/>
          <c:tx>
            <c:strRef>
              <c:f>List1!$F$130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List1!$B$133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List1!$F$133</c:f>
              <c:numCache>
                <c:formatCode>0.00%</c:formatCode>
                <c:ptCount val="1"/>
                <c:pt idx="0">
                  <c:v>0.31404958677685962</c:v>
                </c:pt>
              </c:numCache>
            </c:numRef>
          </c:val>
        </c:ser>
        <c:gapWidth val="339"/>
        <c:shape val="cylinder"/>
        <c:axId val="74217728"/>
        <c:axId val="74235904"/>
        <c:axId val="0"/>
      </c:bar3DChart>
      <c:catAx>
        <c:axId val="742177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4235904"/>
        <c:crosses val="autoZero"/>
        <c:auto val="1"/>
        <c:lblAlgn val="ctr"/>
        <c:lblOffset val="100"/>
        <c:tickLblSkip val="1"/>
      </c:catAx>
      <c:valAx>
        <c:axId val="7423590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4217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List1!$B$136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List1!$C$136</c:f>
              <c:numCache>
                <c:formatCode>0.00%</c:formatCode>
                <c:ptCount val="1"/>
                <c:pt idx="0">
                  <c:v>6.5217391304347824E-2</c:v>
                </c:pt>
              </c:numCache>
            </c:numRef>
          </c:val>
        </c:ser>
        <c:ser>
          <c:idx val="0"/>
          <c:order val="1"/>
          <c:tx>
            <c:strRef>
              <c:f>List1!$D$62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List1!$B$136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List1!$D$136</c:f>
              <c:numCache>
                <c:formatCode>0.00%</c:formatCode>
                <c:ptCount val="1"/>
                <c:pt idx="0">
                  <c:v>8.6956521739130543E-2</c:v>
                </c:pt>
              </c:numCache>
            </c:numRef>
          </c:val>
        </c:ser>
        <c:ser>
          <c:idx val="1"/>
          <c:order val="2"/>
          <c:tx>
            <c:strRef>
              <c:f>List1!$E$62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List1!$B$136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List1!$E$136</c:f>
              <c:numCache>
                <c:formatCode>0.00%</c:formatCode>
                <c:ptCount val="1"/>
                <c:pt idx="0">
                  <c:v>0.28260869565217434</c:v>
                </c:pt>
              </c:numCache>
            </c:numRef>
          </c:val>
        </c:ser>
        <c:ser>
          <c:idx val="3"/>
          <c:order val="3"/>
          <c:tx>
            <c:strRef>
              <c:f>List1!$F$62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List1!$B$136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List1!$F$136</c:f>
              <c:numCache>
                <c:formatCode>0.00%</c:formatCode>
                <c:ptCount val="1"/>
                <c:pt idx="0">
                  <c:v>0.56521739130434756</c:v>
                </c:pt>
              </c:numCache>
            </c:numRef>
          </c:val>
        </c:ser>
        <c:gapWidth val="339"/>
        <c:shape val="cone"/>
        <c:axId val="74358784"/>
        <c:axId val="74360320"/>
        <c:axId val="0"/>
      </c:bar3DChart>
      <c:catAx>
        <c:axId val="743587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4360320"/>
        <c:crosses val="autoZero"/>
        <c:auto val="1"/>
        <c:lblAlgn val="ctr"/>
        <c:lblOffset val="100"/>
        <c:tickLblSkip val="1"/>
      </c:catAx>
      <c:valAx>
        <c:axId val="7436032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4358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1"/>
          <c:order val="0"/>
          <c:tx>
            <c:strRef>
              <c:f>List1!$C$138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List1!$B$139:$B$140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List1!$C$139:$C$140</c:f>
              <c:numCache>
                <c:formatCode>0.00%</c:formatCode>
                <c:ptCount val="2"/>
                <c:pt idx="0">
                  <c:v>0.2</c:v>
                </c:pt>
                <c:pt idx="1">
                  <c:v>6.5217391304347824E-2</c:v>
                </c:pt>
              </c:numCache>
            </c:numRef>
          </c:val>
        </c:ser>
        <c:ser>
          <c:idx val="2"/>
          <c:order val="1"/>
          <c:tx>
            <c:strRef>
              <c:f>List1!$D$138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List1!$B$139:$B$140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List1!$D$139:$D$140</c:f>
              <c:numCache>
                <c:formatCode>0.00%</c:formatCode>
                <c:ptCount val="2"/>
                <c:pt idx="0">
                  <c:v>0.13333333333333341</c:v>
                </c:pt>
                <c:pt idx="1">
                  <c:v>0.17391304347826131</c:v>
                </c:pt>
              </c:numCache>
            </c:numRef>
          </c:val>
        </c:ser>
        <c:ser>
          <c:idx val="0"/>
          <c:order val="2"/>
          <c:tx>
            <c:strRef>
              <c:f>List1!$E$138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List1!$B$139:$B$140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List1!$E$139:$E$140</c:f>
              <c:numCache>
                <c:formatCode>0.00%</c:formatCode>
                <c:ptCount val="2"/>
                <c:pt idx="0">
                  <c:v>0.26666666666666711</c:v>
                </c:pt>
                <c:pt idx="1">
                  <c:v>0.28260869565217434</c:v>
                </c:pt>
              </c:numCache>
            </c:numRef>
          </c:val>
        </c:ser>
        <c:ser>
          <c:idx val="3"/>
          <c:order val="3"/>
          <c:tx>
            <c:strRef>
              <c:f>List1!$F$138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List1!$B$139:$B$140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List1!$F$139:$F$140</c:f>
              <c:numCache>
                <c:formatCode>0.00%</c:formatCode>
                <c:ptCount val="2"/>
                <c:pt idx="0">
                  <c:v>0.4</c:v>
                </c:pt>
                <c:pt idx="1">
                  <c:v>0.47826086956521796</c:v>
                </c:pt>
              </c:numCache>
            </c:numRef>
          </c:val>
        </c:ser>
        <c:gapWidth val="339"/>
        <c:shape val="cylinder"/>
        <c:axId val="74274304"/>
        <c:axId val="74275840"/>
        <c:axId val="57640256"/>
      </c:bar3DChart>
      <c:catAx>
        <c:axId val="74274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4275840"/>
        <c:crosses val="autoZero"/>
        <c:auto val="1"/>
        <c:lblAlgn val="ctr"/>
        <c:lblOffset val="100"/>
        <c:tickLblSkip val="1"/>
      </c:catAx>
      <c:valAx>
        <c:axId val="7427584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4274304"/>
        <c:crosses val="autoZero"/>
        <c:crossBetween val="between"/>
      </c:valAx>
      <c:serAx>
        <c:axId val="57640256"/>
        <c:scaling>
          <c:orientation val="minMax"/>
        </c:scaling>
        <c:axPos val="b"/>
        <c:tickLblPos val="nextTo"/>
        <c:crossAx val="74275840"/>
      </c:serAx>
    </c:plotArea>
    <c:legend>
      <c:legendPos val="r"/>
      <c:layout>
        <c:manualLayout>
          <c:xMode val="edge"/>
          <c:yMode val="edge"/>
          <c:x val="0.68128164973802052"/>
          <c:y val="0.1239970824215903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List1!$B$144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List1!$C$144</c:f>
              <c:numCache>
                <c:formatCode>0.00%</c:formatCode>
                <c:ptCount val="1"/>
                <c:pt idx="0">
                  <c:v>2.2222222222222251E-2</c:v>
                </c:pt>
              </c:numCache>
            </c:numRef>
          </c:val>
        </c:ser>
        <c:ser>
          <c:idx val="0"/>
          <c:order val="1"/>
          <c:tx>
            <c:strRef>
              <c:f>List1!$D$62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List1!$B$144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List1!$D$144</c:f>
              <c:numCache>
                <c:formatCode>0.00%</c:formatCode>
                <c:ptCount val="1"/>
                <c:pt idx="0">
                  <c:v>0.22222222222222221</c:v>
                </c:pt>
              </c:numCache>
            </c:numRef>
          </c:val>
        </c:ser>
        <c:ser>
          <c:idx val="1"/>
          <c:order val="2"/>
          <c:tx>
            <c:strRef>
              <c:f>List1!$E$62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List1!$B$144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List1!$E$144</c:f>
              <c:numCache>
                <c:formatCode>0.00%</c:formatCode>
                <c:ptCount val="1"/>
                <c:pt idx="0">
                  <c:v>0.4</c:v>
                </c:pt>
              </c:numCache>
            </c:numRef>
          </c:val>
        </c:ser>
        <c:ser>
          <c:idx val="3"/>
          <c:order val="3"/>
          <c:tx>
            <c:strRef>
              <c:f>List1!$F$62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List1!$B$144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List1!$F$144</c:f>
              <c:numCache>
                <c:formatCode>0.00%</c:formatCode>
                <c:ptCount val="1"/>
                <c:pt idx="0">
                  <c:v>0.35555555555555557</c:v>
                </c:pt>
              </c:numCache>
            </c:numRef>
          </c:val>
        </c:ser>
        <c:gapWidth val="339"/>
        <c:shape val="cylinder"/>
        <c:axId val="74316800"/>
        <c:axId val="77095680"/>
        <c:axId val="0"/>
      </c:bar3DChart>
      <c:catAx>
        <c:axId val="743168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7095680"/>
        <c:crosses val="autoZero"/>
        <c:auto val="1"/>
        <c:lblAlgn val="ctr"/>
        <c:lblOffset val="100"/>
        <c:tickLblSkip val="1"/>
      </c:catAx>
      <c:valAx>
        <c:axId val="7709568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4316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2556513921998283"/>
          <c:h val="0.50417205312022551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2"/>
          <c:order val="0"/>
          <c:tx>
            <c:strRef>
              <c:f>List1!$C$150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List1!$B$153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List1!$C$153</c:f>
              <c:numCache>
                <c:formatCode>0.00%</c:formatCode>
                <c:ptCount val="1"/>
                <c:pt idx="0">
                  <c:v>0.23577235772357719</c:v>
                </c:pt>
              </c:numCache>
            </c:numRef>
          </c:val>
        </c:ser>
        <c:ser>
          <c:idx val="0"/>
          <c:order val="1"/>
          <c:tx>
            <c:strRef>
              <c:f>List1!$D$150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List1!$B$153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List1!$D$153</c:f>
              <c:numCache>
                <c:formatCode>0.00%</c:formatCode>
                <c:ptCount val="1"/>
                <c:pt idx="0">
                  <c:v>0.21951219512195133</c:v>
                </c:pt>
              </c:numCache>
            </c:numRef>
          </c:val>
        </c:ser>
        <c:ser>
          <c:idx val="1"/>
          <c:order val="2"/>
          <c:tx>
            <c:strRef>
              <c:f>List1!$E$150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List1!$B$153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List1!$E$153</c:f>
              <c:numCache>
                <c:formatCode>0.00%</c:formatCode>
                <c:ptCount val="1"/>
                <c:pt idx="0">
                  <c:v>0.35772357723577247</c:v>
                </c:pt>
              </c:numCache>
            </c:numRef>
          </c:val>
        </c:ser>
        <c:ser>
          <c:idx val="3"/>
          <c:order val="3"/>
          <c:tx>
            <c:strRef>
              <c:f>List1!$F$150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List1!$B$153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List1!$F$153</c:f>
              <c:numCache>
                <c:formatCode>0.00%</c:formatCode>
                <c:ptCount val="1"/>
                <c:pt idx="0">
                  <c:v>0.18699186991869921</c:v>
                </c:pt>
              </c:numCache>
            </c:numRef>
          </c:val>
        </c:ser>
        <c:gapWidth val="339"/>
        <c:shape val="pyramid"/>
        <c:axId val="77277440"/>
        <c:axId val="77299712"/>
        <c:axId val="113167424"/>
      </c:bar3DChart>
      <c:catAx>
        <c:axId val="772774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7299712"/>
        <c:crosses val="autoZero"/>
        <c:auto val="1"/>
        <c:lblAlgn val="ctr"/>
        <c:lblOffset val="100"/>
        <c:tickLblSkip val="1"/>
      </c:catAx>
      <c:valAx>
        <c:axId val="7729971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7277440"/>
        <c:crosses val="autoZero"/>
        <c:crossBetween val="between"/>
      </c:valAx>
      <c:serAx>
        <c:axId val="113167424"/>
        <c:scaling>
          <c:orientation val="minMax"/>
        </c:scaling>
        <c:axPos val="b"/>
        <c:tickLblPos val="nextTo"/>
        <c:crossAx val="77299712"/>
      </c:ser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List1!$C$154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List1!$B$157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List1!$C$157</c:f>
              <c:numCache>
                <c:formatCode>0.00%</c:formatCode>
                <c:ptCount val="1"/>
                <c:pt idx="0">
                  <c:v>0.11382113821138212</c:v>
                </c:pt>
              </c:numCache>
            </c:numRef>
          </c:val>
        </c:ser>
        <c:ser>
          <c:idx val="0"/>
          <c:order val="1"/>
          <c:tx>
            <c:strRef>
              <c:f>List1!$D$154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List1!$B$157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List1!$D$157</c:f>
              <c:numCache>
                <c:formatCode>0.00%</c:formatCode>
                <c:ptCount val="1"/>
                <c:pt idx="0">
                  <c:v>0.10569105691056917</c:v>
                </c:pt>
              </c:numCache>
            </c:numRef>
          </c:val>
        </c:ser>
        <c:ser>
          <c:idx val="1"/>
          <c:order val="2"/>
          <c:tx>
            <c:strRef>
              <c:f>List1!$E$154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List1!$B$157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List1!$E$157</c:f>
              <c:numCache>
                <c:formatCode>0.00%</c:formatCode>
                <c:ptCount val="1"/>
                <c:pt idx="0">
                  <c:v>0.47967479674796765</c:v>
                </c:pt>
              </c:numCache>
            </c:numRef>
          </c:val>
        </c:ser>
        <c:ser>
          <c:idx val="3"/>
          <c:order val="3"/>
          <c:tx>
            <c:strRef>
              <c:f>List1!$F$154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List1!$B$157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List1!$F$157</c:f>
              <c:numCache>
                <c:formatCode>0.00%</c:formatCode>
                <c:ptCount val="1"/>
                <c:pt idx="0">
                  <c:v>0.30081300813008138</c:v>
                </c:pt>
              </c:numCache>
            </c:numRef>
          </c:val>
        </c:ser>
        <c:gapWidth val="339"/>
        <c:shape val="cylinder"/>
        <c:axId val="77606912"/>
        <c:axId val="77608448"/>
        <c:axId val="0"/>
      </c:bar3DChart>
      <c:catAx>
        <c:axId val="77606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7608448"/>
        <c:crosses val="autoZero"/>
        <c:auto val="1"/>
        <c:lblAlgn val="ctr"/>
        <c:lblOffset val="100"/>
        <c:tickLblSkip val="1"/>
      </c:catAx>
      <c:valAx>
        <c:axId val="7760844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7606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List1!$C$158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List1!$B$161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List1!$C$161</c:f>
              <c:numCache>
                <c:formatCode>0.00%</c:formatCode>
                <c:ptCount val="1"/>
                <c:pt idx="0">
                  <c:v>0.13821138211382125</c:v>
                </c:pt>
              </c:numCache>
            </c:numRef>
          </c:val>
        </c:ser>
        <c:ser>
          <c:idx val="0"/>
          <c:order val="1"/>
          <c:tx>
            <c:strRef>
              <c:f>List1!$D$158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List1!$B$161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List1!$D$161</c:f>
              <c:numCache>
                <c:formatCode>0.00%</c:formatCode>
                <c:ptCount val="1"/>
                <c:pt idx="0">
                  <c:v>0.11382113821138212</c:v>
                </c:pt>
              </c:numCache>
            </c:numRef>
          </c:val>
        </c:ser>
        <c:ser>
          <c:idx val="1"/>
          <c:order val="2"/>
          <c:tx>
            <c:strRef>
              <c:f>List1!$E$158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List1!$B$161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List1!$E$161</c:f>
              <c:numCache>
                <c:formatCode>0.00%</c:formatCode>
                <c:ptCount val="1"/>
                <c:pt idx="0">
                  <c:v>0.4634146341463416</c:v>
                </c:pt>
              </c:numCache>
            </c:numRef>
          </c:val>
        </c:ser>
        <c:ser>
          <c:idx val="3"/>
          <c:order val="3"/>
          <c:tx>
            <c:strRef>
              <c:f>List1!$F$158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List1!$B$161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List1!$F$161</c:f>
              <c:numCache>
                <c:formatCode>0.00%</c:formatCode>
                <c:ptCount val="1"/>
                <c:pt idx="0">
                  <c:v>0.28455284552845539</c:v>
                </c:pt>
              </c:numCache>
            </c:numRef>
          </c:val>
        </c:ser>
        <c:gapWidth val="339"/>
        <c:shape val="cylinder"/>
        <c:axId val="77682176"/>
        <c:axId val="77683712"/>
        <c:axId val="0"/>
      </c:bar3DChart>
      <c:catAx>
        <c:axId val="776821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7683712"/>
        <c:crosses val="autoZero"/>
        <c:auto val="1"/>
        <c:lblAlgn val="ctr"/>
        <c:lblOffset val="100"/>
        <c:tickLblSkip val="1"/>
      </c:catAx>
      <c:valAx>
        <c:axId val="7768371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7682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List1!$C$14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4">
                  <a:lumMod val="75000"/>
                </a:schemeClr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List1!$B$15:$B$16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List1!$C$15:$C$16</c:f>
              <c:numCache>
                <c:formatCode>0.00%</c:formatCode>
                <c:ptCount val="2"/>
                <c:pt idx="0">
                  <c:v>0</c:v>
                </c:pt>
                <c:pt idx="1">
                  <c:v>0.28888888888888986</c:v>
                </c:pt>
              </c:numCache>
            </c:numRef>
          </c:val>
        </c:ser>
        <c:ser>
          <c:idx val="1"/>
          <c:order val="1"/>
          <c:tx>
            <c:strRef>
              <c:f>List1!$D$14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List1!$B$15:$B$16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List1!$D$15:$D$16</c:f>
              <c:numCache>
                <c:formatCode>0.00%</c:formatCode>
                <c:ptCount val="2"/>
                <c:pt idx="0">
                  <c:v>0.13333333333333341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List1!$E$14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47ED05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List1!$B$15:$B$16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List1!$E$15:$E$16</c:f>
              <c:numCache>
                <c:formatCode>0.00%</c:formatCode>
                <c:ptCount val="2"/>
                <c:pt idx="0">
                  <c:v>0.4</c:v>
                </c:pt>
                <c:pt idx="1">
                  <c:v>0.55555555555555569</c:v>
                </c:pt>
              </c:numCache>
            </c:numRef>
          </c:val>
        </c:ser>
        <c:ser>
          <c:idx val="3"/>
          <c:order val="3"/>
          <c:tx>
            <c:strRef>
              <c:f>List1!$F$14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  <a:ln>
              <a:solidFill>
                <a:srgbClr val="00A249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List1!$B$15:$B$16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List1!$F$15:$F$16</c:f>
              <c:numCache>
                <c:formatCode>0.00%</c:formatCode>
                <c:ptCount val="2"/>
                <c:pt idx="0">
                  <c:v>0.4</c:v>
                </c:pt>
                <c:pt idx="1">
                  <c:v>0.15555555555555556</c:v>
                </c:pt>
              </c:numCache>
            </c:numRef>
          </c:val>
        </c:ser>
        <c:gapWidth val="339"/>
        <c:shape val="pyramid"/>
        <c:axId val="63750144"/>
        <c:axId val="63751680"/>
        <c:axId val="0"/>
      </c:bar3DChart>
      <c:catAx>
        <c:axId val="637501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3751680"/>
        <c:crosses val="autoZero"/>
        <c:auto val="1"/>
        <c:lblAlgn val="ctr"/>
        <c:lblOffset val="100"/>
        <c:tickLblSkip val="1"/>
      </c:catAx>
      <c:valAx>
        <c:axId val="6375168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375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clustered"/>
        <c:ser>
          <c:idx val="2"/>
          <c:order val="0"/>
          <c:tx>
            <c:strRef>
              <c:f>List1!$C$62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List1!$B$172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List1!$C$172</c:f>
              <c:numCache>
                <c:formatCode>0.00%</c:formatCode>
                <c:ptCount val="1"/>
                <c:pt idx="0">
                  <c:v>6.666666666666668E-2</c:v>
                </c:pt>
              </c:numCache>
            </c:numRef>
          </c:val>
        </c:ser>
        <c:ser>
          <c:idx val="0"/>
          <c:order val="1"/>
          <c:tx>
            <c:strRef>
              <c:f>List1!$D$62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List1!$B$172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List1!$D$172</c:f>
              <c:numCache>
                <c:formatCode>0.00%</c:formatCode>
                <c:ptCount val="1"/>
                <c:pt idx="0">
                  <c:v>8.8888888888889059E-2</c:v>
                </c:pt>
              </c:numCache>
            </c:numRef>
          </c:val>
        </c:ser>
        <c:ser>
          <c:idx val="1"/>
          <c:order val="2"/>
          <c:tx>
            <c:strRef>
              <c:f>List1!$E$62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List1!$B$172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List1!$E$172</c:f>
              <c:numCache>
                <c:formatCode>0.00%</c:formatCode>
                <c:ptCount val="1"/>
                <c:pt idx="0">
                  <c:v>0.33333333333333331</c:v>
                </c:pt>
              </c:numCache>
            </c:numRef>
          </c:val>
        </c:ser>
        <c:ser>
          <c:idx val="3"/>
          <c:order val="3"/>
          <c:tx>
            <c:strRef>
              <c:f>List1!$F$62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List1!$B$172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List1!$F$172</c:f>
              <c:numCache>
                <c:formatCode>0.00%</c:formatCode>
                <c:ptCount val="1"/>
                <c:pt idx="0">
                  <c:v>0.51111111111111107</c:v>
                </c:pt>
              </c:numCache>
            </c:numRef>
          </c:val>
        </c:ser>
        <c:gapWidth val="339"/>
        <c:axId val="78125312"/>
        <c:axId val="78139392"/>
      </c:barChart>
      <c:catAx>
        <c:axId val="781253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8139392"/>
        <c:crosses val="autoZero"/>
        <c:auto val="1"/>
        <c:lblAlgn val="ctr"/>
        <c:lblOffset val="100"/>
        <c:tickLblSkip val="1"/>
      </c:catAx>
      <c:valAx>
        <c:axId val="7813939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812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List1!$B$180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List1!$C$180</c:f>
              <c:numCache>
                <c:formatCode>0.00%</c:formatCode>
                <c:ptCount val="1"/>
                <c:pt idx="0">
                  <c:v>2.1739130434782612E-2</c:v>
                </c:pt>
              </c:numCache>
            </c:numRef>
          </c:val>
        </c:ser>
        <c:ser>
          <c:idx val="0"/>
          <c:order val="1"/>
          <c:tx>
            <c:strRef>
              <c:f>List1!$D$62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List1!$B$180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List1!$D$180</c:f>
              <c:numCache>
                <c:formatCode>0.00%</c:formatCode>
                <c:ptCount val="1"/>
                <c:pt idx="0">
                  <c:v>4.3478260869565223E-2</c:v>
                </c:pt>
              </c:numCache>
            </c:numRef>
          </c:val>
        </c:ser>
        <c:ser>
          <c:idx val="1"/>
          <c:order val="2"/>
          <c:tx>
            <c:strRef>
              <c:f>List1!$E$62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List1!$B$180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List1!$E$180</c:f>
              <c:numCache>
                <c:formatCode>0.00%</c:formatCode>
                <c:ptCount val="1"/>
                <c:pt idx="0">
                  <c:v>0.65217391304348027</c:v>
                </c:pt>
              </c:numCache>
            </c:numRef>
          </c:val>
        </c:ser>
        <c:ser>
          <c:idx val="3"/>
          <c:order val="3"/>
          <c:tx>
            <c:strRef>
              <c:f>List1!$F$62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List1!$B$180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List1!$F$180</c:f>
              <c:numCache>
                <c:formatCode>0.00%</c:formatCode>
                <c:ptCount val="1"/>
                <c:pt idx="0">
                  <c:v>0.28260869565217434</c:v>
                </c:pt>
              </c:numCache>
            </c:numRef>
          </c:val>
        </c:ser>
        <c:gapWidth val="339"/>
        <c:shape val="cylinder"/>
        <c:axId val="78325248"/>
        <c:axId val="78326784"/>
        <c:axId val="0"/>
      </c:bar3DChart>
      <c:catAx>
        <c:axId val="783252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8326784"/>
        <c:crosses val="autoZero"/>
        <c:auto val="1"/>
        <c:lblAlgn val="ctr"/>
        <c:lblOffset val="100"/>
        <c:tickLblSkip val="1"/>
      </c:catAx>
      <c:valAx>
        <c:axId val="7832678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8325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2556513921998283"/>
          <c:h val="0.50417205312022551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List1!$B$184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List1!$C$184</c:f>
              <c:numCache>
                <c:formatCode>0.00%</c:formatCode>
                <c:ptCount val="1"/>
                <c:pt idx="0">
                  <c:v>0.15217391304347827</c:v>
                </c:pt>
              </c:numCache>
            </c:numRef>
          </c:val>
        </c:ser>
        <c:ser>
          <c:idx val="0"/>
          <c:order val="1"/>
          <c:tx>
            <c:strRef>
              <c:f>List1!$D$62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List1!$B$184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List1!$D$184</c:f>
              <c:numCache>
                <c:formatCode>0.00%</c:formatCode>
                <c:ptCount val="1"/>
                <c:pt idx="0">
                  <c:v>8.6956521739130543E-2</c:v>
                </c:pt>
              </c:numCache>
            </c:numRef>
          </c:val>
        </c:ser>
        <c:ser>
          <c:idx val="1"/>
          <c:order val="2"/>
          <c:tx>
            <c:strRef>
              <c:f>List1!$E$62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List1!$B$184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List1!$E$184</c:f>
              <c:numCache>
                <c:formatCode>0.00%</c:formatCode>
                <c:ptCount val="1"/>
                <c:pt idx="0">
                  <c:v>0.36956521739130432</c:v>
                </c:pt>
              </c:numCache>
            </c:numRef>
          </c:val>
        </c:ser>
        <c:ser>
          <c:idx val="3"/>
          <c:order val="3"/>
          <c:tx>
            <c:strRef>
              <c:f>List1!$F$62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List1!$B$184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List1!$F$184</c:f>
              <c:numCache>
                <c:formatCode>0.00%</c:formatCode>
                <c:ptCount val="1"/>
                <c:pt idx="0">
                  <c:v>0.39130434782608764</c:v>
                </c:pt>
              </c:numCache>
            </c:numRef>
          </c:val>
        </c:ser>
        <c:gapWidth val="339"/>
        <c:shape val="cylinder"/>
        <c:axId val="78371840"/>
        <c:axId val="78394112"/>
        <c:axId val="0"/>
      </c:bar3DChart>
      <c:catAx>
        <c:axId val="783718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8394112"/>
        <c:crosses val="autoZero"/>
        <c:auto val="1"/>
        <c:lblAlgn val="ctr"/>
        <c:lblOffset val="100"/>
        <c:tickLblSkip val="1"/>
      </c:catAx>
      <c:valAx>
        <c:axId val="7839411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78371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2556513921998283"/>
          <c:h val="0.50417205312022551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List1!$C$198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List1!$B$201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List1!$C$201</c:f>
              <c:numCache>
                <c:formatCode>0.00%</c:formatCode>
                <c:ptCount val="1"/>
                <c:pt idx="0">
                  <c:v>9.7560975609756156E-2</c:v>
                </c:pt>
              </c:numCache>
            </c:numRef>
          </c:val>
        </c:ser>
        <c:ser>
          <c:idx val="0"/>
          <c:order val="1"/>
          <c:tx>
            <c:strRef>
              <c:f>List1!$D$198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List1!$B$201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List1!$D$201</c:f>
              <c:numCache>
                <c:formatCode>0.00%</c:formatCode>
                <c:ptCount val="1"/>
                <c:pt idx="0">
                  <c:v>0.37398373983739847</c:v>
                </c:pt>
              </c:numCache>
            </c:numRef>
          </c:val>
        </c:ser>
        <c:ser>
          <c:idx val="1"/>
          <c:order val="2"/>
          <c:tx>
            <c:strRef>
              <c:f>List1!$E$198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List1!$B$201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List1!$E$201</c:f>
              <c:numCache>
                <c:formatCode>0.00%</c:formatCode>
                <c:ptCount val="1"/>
                <c:pt idx="0">
                  <c:v>0.43902439024390266</c:v>
                </c:pt>
              </c:numCache>
            </c:numRef>
          </c:val>
        </c:ser>
        <c:ser>
          <c:idx val="3"/>
          <c:order val="3"/>
          <c:tx>
            <c:strRef>
              <c:f>List1!$F$198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List1!$B$201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List1!$F$201</c:f>
              <c:numCache>
                <c:formatCode>0.00%</c:formatCode>
                <c:ptCount val="1"/>
                <c:pt idx="0">
                  <c:v>8.9430894308943118E-2</c:v>
                </c:pt>
              </c:numCache>
            </c:numRef>
          </c:val>
        </c:ser>
        <c:gapWidth val="339"/>
        <c:shape val="box"/>
        <c:axId val="79218176"/>
        <c:axId val="79219712"/>
        <c:axId val="0"/>
      </c:bar3DChart>
      <c:catAx>
        <c:axId val="792181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9219712"/>
        <c:crosses val="autoZero"/>
        <c:auto val="1"/>
        <c:lblAlgn val="ctr"/>
        <c:lblOffset val="100"/>
        <c:tickLblSkip val="1"/>
      </c:catAx>
      <c:valAx>
        <c:axId val="7921971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921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List1!$C$202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List1!$B$205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List1!$C$205</c:f>
              <c:numCache>
                <c:formatCode>0.00%</c:formatCode>
                <c:ptCount val="1"/>
                <c:pt idx="0">
                  <c:v>0.21138211382113828</c:v>
                </c:pt>
              </c:numCache>
            </c:numRef>
          </c:val>
        </c:ser>
        <c:ser>
          <c:idx val="0"/>
          <c:order val="1"/>
          <c:tx>
            <c:strRef>
              <c:f>List1!$D$202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List1!$B$205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List1!$D$205</c:f>
              <c:numCache>
                <c:formatCode>0.00%</c:formatCode>
                <c:ptCount val="1"/>
                <c:pt idx="0">
                  <c:v>0.19512195121951212</c:v>
                </c:pt>
              </c:numCache>
            </c:numRef>
          </c:val>
        </c:ser>
        <c:ser>
          <c:idx val="1"/>
          <c:order val="2"/>
          <c:tx>
            <c:strRef>
              <c:f>List1!$E$202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List1!$B$205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List1!$E$205</c:f>
              <c:numCache>
                <c:formatCode>0.00%</c:formatCode>
                <c:ptCount val="1"/>
                <c:pt idx="0">
                  <c:v>0.2926829268292685</c:v>
                </c:pt>
              </c:numCache>
            </c:numRef>
          </c:val>
        </c:ser>
        <c:ser>
          <c:idx val="3"/>
          <c:order val="3"/>
          <c:tx>
            <c:strRef>
              <c:f>List1!$F$202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List1!$B$205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List1!$F$205</c:f>
              <c:numCache>
                <c:formatCode>0.00%</c:formatCode>
                <c:ptCount val="1"/>
                <c:pt idx="0">
                  <c:v>0.30081300813008138</c:v>
                </c:pt>
              </c:numCache>
            </c:numRef>
          </c:val>
        </c:ser>
        <c:gapWidth val="339"/>
        <c:shape val="cylinder"/>
        <c:axId val="79277056"/>
        <c:axId val="79287040"/>
        <c:axId val="0"/>
      </c:bar3DChart>
      <c:catAx>
        <c:axId val="792770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9287040"/>
        <c:crosses val="autoZero"/>
        <c:auto val="1"/>
        <c:lblAlgn val="ctr"/>
        <c:lblOffset val="100"/>
        <c:tickLblSkip val="1"/>
      </c:catAx>
      <c:valAx>
        <c:axId val="7928704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79277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List1!$C$206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List1!$B$209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List1!$C$209</c:f>
              <c:numCache>
                <c:formatCode>0.00%</c:formatCode>
                <c:ptCount val="1"/>
                <c:pt idx="0">
                  <c:v>0.22764227642276424</c:v>
                </c:pt>
              </c:numCache>
            </c:numRef>
          </c:val>
        </c:ser>
        <c:ser>
          <c:idx val="0"/>
          <c:order val="1"/>
          <c:tx>
            <c:strRef>
              <c:f>List1!$D$206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List1!$B$209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List1!$D$209</c:f>
              <c:numCache>
                <c:formatCode>0.00%</c:formatCode>
                <c:ptCount val="1"/>
                <c:pt idx="0">
                  <c:v>0.28455284552845539</c:v>
                </c:pt>
              </c:numCache>
            </c:numRef>
          </c:val>
        </c:ser>
        <c:ser>
          <c:idx val="1"/>
          <c:order val="2"/>
          <c:tx>
            <c:strRef>
              <c:f>List1!$E$206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List1!$B$209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List1!$E$209</c:f>
              <c:numCache>
                <c:formatCode>0.00%</c:formatCode>
                <c:ptCount val="1"/>
                <c:pt idx="0">
                  <c:v>0.38211382113821152</c:v>
                </c:pt>
              </c:numCache>
            </c:numRef>
          </c:val>
        </c:ser>
        <c:ser>
          <c:idx val="3"/>
          <c:order val="3"/>
          <c:tx>
            <c:strRef>
              <c:f>List1!$F$206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List1!$B$209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List1!$F$209</c:f>
              <c:numCache>
                <c:formatCode>0.00%</c:formatCode>
                <c:ptCount val="1"/>
                <c:pt idx="0">
                  <c:v>0.10569105691056917</c:v>
                </c:pt>
              </c:numCache>
            </c:numRef>
          </c:val>
        </c:ser>
        <c:gapWidth val="339"/>
        <c:shape val="cylinder"/>
        <c:axId val="80519936"/>
        <c:axId val="80521472"/>
        <c:axId val="0"/>
      </c:bar3DChart>
      <c:catAx>
        <c:axId val="805199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0521472"/>
        <c:crosses val="autoZero"/>
        <c:auto val="1"/>
        <c:lblAlgn val="ctr"/>
        <c:lblOffset val="100"/>
        <c:tickLblSkip val="1"/>
      </c:catAx>
      <c:valAx>
        <c:axId val="8052147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0519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2"/>
          <c:order val="0"/>
          <c:tx>
            <c:strRef>
              <c:f>List1!$C$210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List1!$B$213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List1!$C$213</c:f>
              <c:numCache>
                <c:formatCode>0.00%</c:formatCode>
                <c:ptCount val="1"/>
                <c:pt idx="0">
                  <c:v>0.21138211382113828</c:v>
                </c:pt>
              </c:numCache>
            </c:numRef>
          </c:val>
        </c:ser>
        <c:ser>
          <c:idx val="0"/>
          <c:order val="1"/>
          <c:tx>
            <c:strRef>
              <c:f>List1!$D$210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List1!$B$213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List1!$D$213</c:f>
              <c:numCache>
                <c:formatCode>0.00%</c:formatCode>
                <c:ptCount val="1"/>
                <c:pt idx="0">
                  <c:v>0.21951219512195133</c:v>
                </c:pt>
              </c:numCache>
            </c:numRef>
          </c:val>
        </c:ser>
        <c:ser>
          <c:idx val="1"/>
          <c:order val="2"/>
          <c:tx>
            <c:strRef>
              <c:f>List1!$E$210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List1!$B$213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List1!$E$213</c:f>
              <c:numCache>
                <c:formatCode>0.00%</c:formatCode>
                <c:ptCount val="1"/>
                <c:pt idx="0">
                  <c:v>0.44715447154471555</c:v>
                </c:pt>
              </c:numCache>
            </c:numRef>
          </c:val>
        </c:ser>
        <c:ser>
          <c:idx val="3"/>
          <c:order val="3"/>
          <c:tx>
            <c:strRef>
              <c:f>List1!$F$210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List1!$B$213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List1!$F$213</c:f>
              <c:numCache>
                <c:formatCode>0.00%</c:formatCode>
                <c:ptCount val="1"/>
                <c:pt idx="0">
                  <c:v>0.12195121951219511</c:v>
                </c:pt>
              </c:numCache>
            </c:numRef>
          </c:val>
        </c:ser>
        <c:gapWidth val="339"/>
        <c:shape val="cylinder"/>
        <c:axId val="80591104"/>
        <c:axId val="80605184"/>
        <c:axId val="0"/>
      </c:bar3DChart>
      <c:catAx>
        <c:axId val="805911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0605184"/>
        <c:crosses val="autoZero"/>
        <c:auto val="1"/>
        <c:lblAlgn val="ctr"/>
        <c:lblOffset val="100"/>
        <c:tickLblSkip val="1"/>
      </c:catAx>
      <c:valAx>
        <c:axId val="8060518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0591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List1!$C$214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List1!$B$217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List1!$C$217</c:f>
              <c:numCache>
                <c:formatCode>0.00%</c:formatCode>
                <c:ptCount val="1"/>
                <c:pt idx="0">
                  <c:v>0.13008130081300814</c:v>
                </c:pt>
              </c:numCache>
            </c:numRef>
          </c:val>
        </c:ser>
        <c:ser>
          <c:idx val="0"/>
          <c:order val="1"/>
          <c:tx>
            <c:strRef>
              <c:f>List1!$D$214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List1!$B$217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List1!$D$217</c:f>
              <c:numCache>
                <c:formatCode>0.00%</c:formatCode>
                <c:ptCount val="1"/>
                <c:pt idx="0">
                  <c:v>0.30894308943089432</c:v>
                </c:pt>
              </c:numCache>
            </c:numRef>
          </c:val>
        </c:ser>
        <c:ser>
          <c:idx val="1"/>
          <c:order val="2"/>
          <c:tx>
            <c:strRef>
              <c:f>List1!$E$214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List1!$B$217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List1!$E$217</c:f>
              <c:numCache>
                <c:formatCode>0.00%</c:formatCode>
                <c:ptCount val="1"/>
                <c:pt idx="0">
                  <c:v>0.40650406504065062</c:v>
                </c:pt>
              </c:numCache>
            </c:numRef>
          </c:val>
        </c:ser>
        <c:ser>
          <c:idx val="3"/>
          <c:order val="3"/>
          <c:tx>
            <c:strRef>
              <c:f>List1!$F$214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List1!$B$217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List1!$F$217</c:f>
              <c:numCache>
                <c:formatCode>0.00%</c:formatCode>
                <c:ptCount val="1"/>
                <c:pt idx="0">
                  <c:v>0.15447154471544722</c:v>
                </c:pt>
              </c:numCache>
            </c:numRef>
          </c:val>
        </c:ser>
        <c:gapWidth val="339"/>
        <c:shape val="cylinder"/>
        <c:axId val="80666624"/>
        <c:axId val="80668160"/>
        <c:axId val="0"/>
      </c:bar3DChart>
      <c:catAx>
        <c:axId val="806666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0668160"/>
        <c:crosses val="autoZero"/>
        <c:auto val="1"/>
        <c:lblAlgn val="ctr"/>
        <c:lblOffset val="100"/>
        <c:tickLblSkip val="1"/>
      </c:catAx>
      <c:valAx>
        <c:axId val="8066816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066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2"/>
          <c:order val="0"/>
          <c:tx>
            <c:strRef>
              <c:f>List1!$C$218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List1!$B$221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List1!$C$221</c:f>
              <c:numCache>
                <c:formatCode>0.00%</c:formatCode>
                <c:ptCount val="1"/>
                <c:pt idx="0">
                  <c:v>6.5040650406504072E-2</c:v>
                </c:pt>
              </c:numCache>
            </c:numRef>
          </c:val>
        </c:ser>
        <c:ser>
          <c:idx val="0"/>
          <c:order val="1"/>
          <c:tx>
            <c:strRef>
              <c:f>List1!$D$218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List1!$B$221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List1!$D$221</c:f>
              <c:numCache>
                <c:formatCode>0.00%</c:formatCode>
                <c:ptCount val="1"/>
                <c:pt idx="0">
                  <c:v>6.5040650406504072E-2</c:v>
                </c:pt>
              </c:numCache>
            </c:numRef>
          </c:val>
        </c:ser>
        <c:ser>
          <c:idx val="1"/>
          <c:order val="2"/>
          <c:tx>
            <c:strRef>
              <c:f>List1!$E$218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List1!$B$221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List1!$E$221</c:f>
              <c:numCache>
                <c:formatCode>0.00%</c:formatCode>
                <c:ptCount val="1"/>
                <c:pt idx="0">
                  <c:v>0.41463414634146339</c:v>
                </c:pt>
              </c:numCache>
            </c:numRef>
          </c:val>
        </c:ser>
        <c:ser>
          <c:idx val="3"/>
          <c:order val="3"/>
          <c:tx>
            <c:strRef>
              <c:f>List1!$F$218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List1!$B$221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List1!$F$221</c:f>
              <c:numCache>
                <c:formatCode>0.00%</c:formatCode>
                <c:ptCount val="1"/>
                <c:pt idx="0">
                  <c:v>0.45528455284552843</c:v>
                </c:pt>
              </c:numCache>
            </c:numRef>
          </c:val>
        </c:ser>
        <c:gapWidth val="339"/>
        <c:shape val="pyramid"/>
        <c:axId val="80700928"/>
        <c:axId val="80702464"/>
        <c:axId val="163596032"/>
      </c:bar3DChart>
      <c:catAx>
        <c:axId val="807009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0702464"/>
        <c:crosses val="autoZero"/>
        <c:auto val="1"/>
        <c:lblAlgn val="ctr"/>
        <c:lblOffset val="100"/>
        <c:tickLblSkip val="1"/>
      </c:catAx>
      <c:valAx>
        <c:axId val="8070246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0700928"/>
        <c:crosses val="autoZero"/>
        <c:crossBetween val="between"/>
      </c:valAx>
      <c:serAx>
        <c:axId val="163596032"/>
        <c:scaling>
          <c:orientation val="minMax"/>
        </c:scaling>
        <c:axPos val="b"/>
        <c:tickLblPos val="nextTo"/>
        <c:crossAx val="80702464"/>
      </c:ser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List1!$C$226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List1!$B$229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List1!$C$229</c:f>
              <c:numCache>
                <c:formatCode>0.00%</c:formatCode>
                <c:ptCount val="1"/>
                <c:pt idx="0">
                  <c:v>0.20661157024793389</c:v>
                </c:pt>
              </c:numCache>
            </c:numRef>
          </c:val>
        </c:ser>
        <c:ser>
          <c:idx val="0"/>
          <c:order val="1"/>
          <c:tx>
            <c:strRef>
              <c:f>List1!$D$226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List1!$B$229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List1!$D$229</c:f>
              <c:numCache>
                <c:formatCode>0.00%</c:formatCode>
                <c:ptCount val="1"/>
                <c:pt idx="0">
                  <c:v>0.11570247933884299</c:v>
                </c:pt>
              </c:numCache>
            </c:numRef>
          </c:val>
        </c:ser>
        <c:ser>
          <c:idx val="1"/>
          <c:order val="2"/>
          <c:tx>
            <c:strRef>
              <c:f>List1!$E$226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List1!$B$229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List1!$E$229</c:f>
              <c:numCache>
                <c:formatCode>0.00%</c:formatCode>
                <c:ptCount val="1"/>
                <c:pt idx="0">
                  <c:v>0.52066115702479365</c:v>
                </c:pt>
              </c:numCache>
            </c:numRef>
          </c:val>
        </c:ser>
        <c:ser>
          <c:idx val="3"/>
          <c:order val="3"/>
          <c:tx>
            <c:strRef>
              <c:f>List1!$F$226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List1!$B$229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List1!$F$229</c:f>
              <c:numCache>
                <c:formatCode>0.00%</c:formatCode>
                <c:ptCount val="1"/>
                <c:pt idx="0">
                  <c:v>0.15702479338842981</c:v>
                </c:pt>
              </c:numCache>
            </c:numRef>
          </c:val>
        </c:ser>
        <c:gapWidth val="339"/>
        <c:shape val="cylinder"/>
        <c:axId val="80896768"/>
        <c:axId val="80898304"/>
        <c:axId val="0"/>
      </c:bar3DChart>
      <c:catAx>
        <c:axId val="808967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0898304"/>
        <c:crosses val="autoZero"/>
        <c:auto val="1"/>
        <c:lblAlgn val="ctr"/>
        <c:lblOffset val="100"/>
        <c:tickLblSkip val="1"/>
      </c:catAx>
      <c:valAx>
        <c:axId val="8089830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0896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List1!$C$18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4">
                  <a:lumMod val="75000"/>
                </a:schemeClr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List1!$B$19:$B$20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List1!$C$19:$C$20</c:f>
              <c:numCache>
                <c:formatCode>0.00%</c:formatCode>
                <c:ptCount val="2"/>
                <c:pt idx="0">
                  <c:v>6.666666666666668E-2</c:v>
                </c:pt>
                <c:pt idx="1">
                  <c:v>0.23913043478260895</c:v>
                </c:pt>
              </c:numCache>
            </c:numRef>
          </c:val>
        </c:ser>
        <c:ser>
          <c:idx val="1"/>
          <c:order val="1"/>
          <c:tx>
            <c:strRef>
              <c:f>List1!$D$18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List1!$B$19:$B$20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List1!$D$19:$D$20</c:f>
              <c:numCache>
                <c:formatCode>0.00%</c:formatCode>
                <c:ptCount val="2"/>
                <c:pt idx="0">
                  <c:v>0.2</c:v>
                </c:pt>
                <c:pt idx="1">
                  <c:v>4.3478260869565223E-2</c:v>
                </c:pt>
              </c:numCache>
            </c:numRef>
          </c:val>
        </c:ser>
        <c:ser>
          <c:idx val="2"/>
          <c:order val="2"/>
          <c:tx>
            <c:strRef>
              <c:f>List1!$E$18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47ED05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List1!$B$19:$B$20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List1!$E$19:$E$20</c:f>
              <c:numCache>
                <c:formatCode>0.00%</c:formatCode>
                <c:ptCount val="2"/>
                <c:pt idx="0">
                  <c:v>0.53333333333333333</c:v>
                </c:pt>
                <c:pt idx="1">
                  <c:v>0.56521739130434756</c:v>
                </c:pt>
              </c:numCache>
            </c:numRef>
          </c:val>
        </c:ser>
        <c:ser>
          <c:idx val="3"/>
          <c:order val="3"/>
          <c:tx>
            <c:strRef>
              <c:f>List1!$F$18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  <a:ln>
              <a:solidFill>
                <a:srgbClr val="00A249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List1!$B$19:$B$20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List1!$F$19:$F$20</c:f>
              <c:numCache>
                <c:formatCode>0.00%</c:formatCode>
                <c:ptCount val="2"/>
                <c:pt idx="0">
                  <c:v>0.2</c:v>
                </c:pt>
                <c:pt idx="1">
                  <c:v>0.15217391304347827</c:v>
                </c:pt>
              </c:numCache>
            </c:numRef>
          </c:val>
        </c:ser>
        <c:gapWidth val="339"/>
        <c:overlap val="100"/>
        <c:axId val="65132032"/>
        <c:axId val="65133568"/>
      </c:barChart>
      <c:catAx>
        <c:axId val="651320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5133568"/>
        <c:crosses val="autoZero"/>
        <c:auto val="1"/>
        <c:lblAlgn val="ctr"/>
        <c:lblOffset val="100"/>
        <c:tickLblSkip val="1"/>
      </c:catAx>
      <c:valAx>
        <c:axId val="6513356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5132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List1!$C$238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List1!$B$241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List1!$C$241</c:f>
              <c:numCache>
                <c:formatCode>0.00%</c:formatCode>
                <c:ptCount val="1"/>
                <c:pt idx="0">
                  <c:v>0.22764227642276424</c:v>
                </c:pt>
              </c:numCache>
            </c:numRef>
          </c:val>
        </c:ser>
        <c:ser>
          <c:idx val="0"/>
          <c:order val="1"/>
          <c:tx>
            <c:strRef>
              <c:f>List1!$D$238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List1!$B$241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List1!$D$241</c:f>
              <c:numCache>
                <c:formatCode>0.00%</c:formatCode>
                <c:ptCount val="1"/>
                <c:pt idx="0">
                  <c:v>0.28455284552845539</c:v>
                </c:pt>
              </c:numCache>
            </c:numRef>
          </c:val>
        </c:ser>
        <c:ser>
          <c:idx val="1"/>
          <c:order val="2"/>
          <c:tx>
            <c:strRef>
              <c:f>List1!$E$238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List1!$B$241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List1!$E$241</c:f>
              <c:numCache>
                <c:formatCode>0.00%</c:formatCode>
                <c:ptCount val="1"/>
                <c:pt idx="0">
                  <c:v>0.35772357723577247</c:v>
                </c:pt>
              </c:numCache>
            </c:numRef>
          </c:val>
        </c:ser>
        <c:ser>
          <c:idx val="3"/>
          <c:order val="3"/>
          <c:tx>
            <c:strRef>
              <c:f>List1!$F$238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List1!$B$241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List1!$F$241</c:f>
              <c:numCache>
                <c:formatCode>0.00%</c:formatCode>
                <c:ptCount val="1"/>
                <c:pt idx="0">
                  <c:v>0.13008130081300814</c:v>
                </c:pt>
              </c:numCache>
            </c:numRef>
          </c:val>
        </c:ser>
        <c:gapWidth val="339"/>
        <c:shape val="cylinder"/>
        <c:axId val="82153472"/>
        <c:axId val="82155008"/>
        <c:axId val="0"/>
      </c:bar3DChart>
      <c:catAx>
        <c:axId val="821534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2155008"/>
        <c:crosses val="autoZero"/>
        <c:auto val="1"/>
        <c:lblAlgn val="ctr"/>
        <c:lblOffset val="100"/>
        <c:tickLblSkip val="1"/>
      </c:catAx>
      <c:valAx>
        <c:axId val="8215500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215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List1!$C$242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List1!$B$245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List1!$C$245</c:f>
              <c:numCache>
                <c:formatCode>0.00%</c:formatCode>
                <c:ptCount val="1"/>
                <c:pt idx="0">
                  <c:v>0.14634146341463422</c:v>
                </c:pt>
              </c:numCache>
            </c:numRef>
          </c:val>
        </c:ser>
        <c:ser>
          <c:idx val="0"/>
          <c:order val="1"/>
          <c:tx>
            <c:strRef>
              <c:f>List1!$D$242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List1!$B$245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List1!$D$245</c:f>
              <c:numCache>
                <c:formatCode>0.00%</c:formatCode>
                <c:ptCount val="1"/>
                <c:pt idx="0">
                  <c:v>0.25203252032520335</c:v>
                </c:pt>
              </c:numCache>
            </c:numRef>
          </c:val>
        </c:ser>
        <c:ser>
          <c:idx val="1"/>
          <c:order val="2"/>
          <c:tx>
            <c:strRef>
              <c:f>List1!$E$242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List1!$B$245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List1!$E$245</c:f>
              <c:numCache>
                <c:formatCode>0.00%</c:formatCode>
                <c:ptCount val="1"/>
                <c:pt idx="0">
                  <c:v>0.47967479674796765</c:v>
                </c:pt>
              </c:numCache>
            </c:numRef>
          </c:val>
        </c:ser>
        <c:ser>
          <c:idx val="3"/>
          <c:order val="3"/>
          <c:tx>
            <c:strRef>
              <c:f>List1!$F$242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List1!$B$245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List1!$F$245</c:f>
              <c:numCache>
                <c:formatCode>0.00%</c:formatCode>
                <c:ptCount val="1"/>
                <c:pt idx="0">
                  <c:v>0.12195121951219511</c:v>
                </c:pt>
              </c:numCache>
            </c:numRef>
          </c:val>
        </c:ser>
        <c:gapWidth val="339"/>
        <c:shape val="cylinder"/>
        <c:axId val="80832000"/>
        <c:axId val="80833536"/>
        <c:axId val="0"/>
      </c:bar3DChart>
      <c:catAx>
        <c:axId val="808320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0833536"/>
        <c:crosses val="autoZero"/>
        <c:auto val="1"/>
        <c:lblAlgn val="ctr"/>
        <c:lblOffset val="100"/>
        <c:tickLblSkip val="1"/>
      </c:catAx>
      <c:valAx>
        <c:axId val="8083353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0832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List1!$C$258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List1!$B$261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List1!$C$261</c:f>
              <c:numCache>
                <c:formatCode>0.00%</c:formatCode>
                <c:ptCount val="1"/>
                <c:pt idx="0">
                  <c:v>0.12195121951219511</c:v>
                </c:pt>
              </c:numCache>
            </c:numRef>
          </c:val>
        </c:ser>
        <c:ser>
          <c:idx val="0"/>
          <c:order val="1"/>
          <c:tx>
            <c:strRef>
              <c:f>List1!$D$258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List1!$B$261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List1!$D$261</c:f>
              <c:numCache>
                <c:formatCode>0.00%</c:formatCode>
                <c:ptCount val="1"/>
                <c:pt idx="0">
                  <c:v>0.23577235772357719</c:v>
                </c:pt>
              </c:numCache>
            </c:numRef>
          </c:val>
        </c:ser>
        <c:ser>
          <c:idx val="1"/>
          <c:order val="2"/>
          <c:tx>
            <c:strRef>
              <c:f>List1!$E$258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List1!$B$261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List1!$E$261</c:f>
              <c:numCache>
                <c:formatCode>0.00%</c:formatCode>
                <c:ptCount val="1"/>
                <c:pt idx="0">
                  <c:v>0.2926829268292685</c:v>
                </c:pt>
              </c:numCache>
            </c:numRef>
          </c:val>
        </c:ser>
        <c:ser>
          <c:idx val="3"/>
          <c:order val="3"/>
          <c:tx>
            <c:strRef>
              <c:f>List1!$F$258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List1!$B$261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List1!$F$261</c:f>
              <c:numCache>
                <c:formatCode>0.00%</c:formatCode>
                <c:ptCount val="1"/>
                <c:pt idx="0">
                  <c:v>0.34959349593495948</c:v>
                </c:pt>
              </c:numCache>
            </c:numRef>
          </c:val>
        </c:ser>
        <c:gapWidth val="339"/>
        <c:shape val="cylinder"/>
        <c:axId val="82207488"/>
        <c:axId val="82209024"/>
        <c:axId val="0"/>
      </c:bar3DChart>
      <c:catAx>
        <c:axId val="822074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2209024"/>
        <c:crosses val="autoZero"/>
        <c:auto val="1"/>
        <c:lblAlgn val="ctr"/>
        <c:lblOffset val="100"/>
        <c:tickLblSkip val="1"/>
      </c:catAx>
      <c:valAx>
        <c:axId val="8220902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220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2"/>
          <c:order val="0"/>
          <c:tx>
            <c:strRef>
              <c:f>List1!$C$234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List1!$B$237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List1!$C$237</c:f>
              <c:numCache>
                <c:formatCode>0.00%</c:formatCode>
                <c:ptCount val="1"/>
                <c:pt idx="0">
                  <c:v>3.2520325203252036E-2</c:v>
                </c:pt>
              </c:numCache>
            </c:numRef>
          </c:val>
        </c:ser>
        <c:ser>
          <c:idx val="0"/>
          <c:order val="1"/>
          <c:tx>
            <c:strRef>
              <c:f>List1!$D$234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List1!$B$237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List1!$D$237</c:f>
              <c:numCache>
                <c:formatCode>0.00%</c:formatCode>
                <c:ptCount val="1"/>
                <c:pt idx="0">
                  <c:v>7.3170731707317069E-2</c:v>
                </c:pt>
              </c:numCache>
            </c:numRef>
          </c:val>
        </c:ser>
        <c:ser>
          <c:idx val="1"/>
          <c:order val="2"/>
          <c:tx>
            <c:strRef>
              <c:f>List1!$E$234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List1!$B$237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List1!$E$237</c:f>
              <c:numCache>
                <c:formatCode>0.00%</c:formatCode>
                <c:ptCount val="1"/>
                <c:pt idx="0">
                  <c:v>0.42276422764227656</c:v>
                </c:pt>
              </c:numCache>
            </c:numRef>
          </c:val>
        </c:ser>
        <c:ser>
          <c:idx val="3"/>
          <c:order val="3"/>
          <c:tx>
            <c:strRef>
              <c:f>List1!$F$234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List1!$B$237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List1!$F$237</c:f>
              <c:numCache>
                <c:formatCode>0.00%</c:formatCode>
                <c:ptCount val="1"/>
                <c:pt idx="0">
                  <c:v>0.47154471544715448</c:v>
                </c:pt>
              </c:numCache>
            </c:numRef>
          </c:val>
        </c:ser>
        <c:gapWidth val="339"/>
        <c:shape val="cone"/>
        <c:axId val="82245888"/>
        <c:axId val="86515712"/>
        <c:axId val="167760320"/>
      </c:bar3DChart>
      <c:catAx>
        <c:axId val="822458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6515712"/>
        <c:crosses val="autoZero"/>
        <c:auto val="1"/>
        <c:lblAlgn val="ctr"/>
        <c:lblOffset val="100"/>
        <c:tickLblSkip val="1"/>
      </c:catAx>
      <c:valAx>
        <c:axId val="8651571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2245888"/>
        <c:crosses val="autoZero"/>
        <c:crossBetween val="between"/>
      </c:valAx>
      <c:serAx>
        <c:axId val="167760320"/>
        <c:scaling>
          <c:orientation val="minMax"/>
        </c:scaling>
        <c:axPos val="b"/>
        <c:tickLblPos val="nextTo"/>
        <c:crossAx val="86515712"/>
      </c:ser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List1!$C$246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List1!$B$249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List1!$C$249</c:f>
              <c:numCache>
                <c:formatCode>0.00%</c:formatCode>
                <c:ptCount val="1"/>
                <c:pt idx="0">
                  <c:v>0.15447154471544722</c:v>
                </c:pt>
              </c:numCache>
            </c:numRef>
          </c:val>
        </c:ser>
        <c:ser>
          <c:idx val="0"/>
          <c:order val="1"/>
          <c:tx>
            <c:strRef>
              <c:f>List1!$D$246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List1!$B$249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List1!$D$249</c:f>
              <c:numCache>
                <c:formatCode>0.00%</c:formatCode>
                <c:ptCount val="1"/>
                <c:pt idx="0">
                  <c:v>0.27642276422764261</c:v>
                </c:pt>
              </c:numCache>
            </c:numRef>
          </c:val>
        </c:ser>
        <c:ser>
          <c:idx val="1"/>
          <c:order val="2"/>
          <c:tx>
            <c:strRef>
              <c:f>List1!$E$246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List1!$B$249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List1!$E$249</c:f>
              <c:numCache>
                <c:formatCode>0.00%</c:formatCode>
                <c:ptCount val="1"/>
                <c:pt idx="0">
                  <c:v>0.52032520325203269</c:v>
                </c:pt>
              </c:numCache>
            </c:numRef>
          </c:val>
        </c:ser>
        <c:ser>
          <c:idx val="3"/>
          <c:order val="3"/>
          <c:tx>
            <c:strRef>
              <c:f>List1!$F$246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List1!$B$249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List1!$F$249</c:f>
              <c:numCache>
                <c:formatCode>0.00%</c:formatCode>
                <c:ptCount val="1"/>
                <c:pt idx="0">
                  <c:v>4.8780487804878092E-2</c:v>
                </c:pt>
              </c:numCache>
            </c:numRef>
          </c:val>
        </c:ser>
        <c:gapWidth val="339"/>
        <c:shape val="cylinder"/>
        <c:axId val="86581248"/>
        <c:axId val="86582784"/>
        <c:axId val="0"/>
      </c:bar3DChart>
      <c:catAx>
        <c:axId val="865812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6582784"/>
        <c:crosses val="autoZero"/>
        <c:auto val="1"/>
        <c:lblAlgn val="ctr"/>
        <c:lblOffset val="100"/>
        <c:tickLblSkip val="1"/>
      </c:catAx>
      <c:valAx>
        <c:axId val="8658278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6581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List1!$C$250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List1!$B$253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List1!$C$253</c:f>
              <c:numCache>
                <c:formatCode>0.00%</c:formatCode>
                <c:ptCount val="1"/>
                <c:pt idx="0">
                  <c:v>0.11382113821138212</c:v>
                </c:pt>
              </c:numCache>
            </c:numRef>
          </c:val>
        </c:ser>
        <c:ser>
          <c:idx val="0"/>
          <c:order val="1"/>
          <c:tx>
            <c:strRef>
              <c:f>List1!$D$250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List1!$B$253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List1!$D$253</c:f>
              <c:numCache>
                <c:formatCode>0.00%</c:formatCode>
                <c:ptCount val="1"/>
                <c:pt idx="0">
                  <c:v>0.27642276422764261</c:v>
                </c:pt>
              </c:numCache>
            </c:numRef>
          </c:val>
        </c:ser>
        <c:ser>
          <c:idx val="1"/>
          <c:order val="2"/>
          <c:tx>
            <c:strRef>
              <c:f>List1!$E$250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List1!$B$253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List1!$E$253</c:f>
              <c:numCache>
                <c:formatCode>0.00%</c:formatCode>
                <c:ptCount val="1"/>
                <c:pt idx="0">
                  <c:v>0.38211382113821152</c:v>
                </c:pt>
              </c:numCache>
            </c:numRef>
          </c:val>
        </c:ser>
        <c:ser>
          <c:idx val="3"/>
          <c:order val="3"/>
          <c:tx>
            <c:strRef>
              <c:f>List1!$F$250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List1!$B$253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List1!$F$253</c:f>
              <c:numCache>
                <c:formatCode>0.00%</c:formatCode>
                <c:ptCount val="1"/>
                <c:pt idx="0">
                  <c:v>0.22764227642276424</c:v>
                </c:pt>
              </c:numCache>
            </c:numRef>
          </c:val>
        </c:ser>
        <c:gapWidth val="339"/>
        <c:shape val="cylinder"/>
        <c:axId val="86648320"/>
        <c:axId val="86649856"/>
        <c:axId val="0"/>
      </c:bar3DChart>
      <c:catAx>
        <c:axId val="86648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6649856"/>
        <c:crosses val="autoZero"/>
        <c:auto val="1"/>
        <c:lblAlgn val="ctr"/>
        <c:lblOffset val="100"/>
        <c:tickLblSkip val="1"/>
      </c:catAx>
      <c:valAx>
        <c:axId val="8664985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6648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2"/>
          <c:order val="0"/>
          <c:tx>
            <c:strRef>
              <c:f>List1!$C$262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List1!$B$265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List1!$C$265</c:f>
              <c:numCache>
                <c:formatCode>0.00%</c:formatCode>
                <c:ptCount val="1"/>
                <c:pt idx="0">
                  <c:v>0.19327731092436976</c:v>
                </c:pt>
              </c:numCache>
            </c:numRef>
          </c:val>
        </c:ser>
        <c:ser>
          <c:idx val="0"/>
          <c:order val="1"/>
          <c:tx>
            <c:strRef>
              <c:f>List1!$D$262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List1!$B$265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List1!$D$265</c:f>
              <c:numCache>
                <c:formatCode>0.00%</c:formatCode>
                <c:ptCount val="1"/>
                <c:pt idx="0">
                  <c:v>0.18487394957983194</c:v>
                </c:pt>
              </c:numCache>
            </c:numRef>
          </c:val>
        </c:ser>
        <c:ser>
          <c:idx val="1"/>
          <c:order val="2"/>
          <c:tx>
            <c:strRef>
              <c:f>List1!$E$262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List1!$B$265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List1!$E$265</c:f>
              <c:numCache>
                <c:formatCode>0.00%</c:formatCode>
                <c:ptCount val="1"/>
                <c:pt idx="0">
                  <c:v>0.50420168067226867</c:v>
                </c:pt>
              </c:numCache>
            </c:numRef>
          </c:val>
        </c:ser>
        <c:ser>
          <c:idx val="3"/>
          <c:order val="3"/>
          <c:tx>
            <c:strRef>
              <c:f>List1!$F$262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List1!$B$265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List1!$F$265</c:f>
              <c:numCache>
                <c:formatCode>0.00%</c:formatCode>
                <c:ptCount val="1"/>
                <c:pt idx="0">
                  <c:v>0.11764705882352942</c:v>
                </c:pt>
              </c:numCache>
            </c:numRef>
          </c:val>
        </c:ser>
        <c:gapWidth val="339"/>
        <c:shape val="cone"/>
        <c:axId val="86707200"/>
        <c:axId val="86721280"/>
        <c:axId val="177934784"/>
      </c:bar3DChart>
      <c:catAx>
        <c:axId val="867072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6721280"/>
        <c:crosses val="autoZero"/>
        <c:auto val="1"/>
        <c:lblAlgn val="ctr"/>
        <c:lblOffset val="100"/>
        <c:tickLblSkip val="1"/>
      </c:catAx>
      <c:valAx>
        <c:axId val="8672128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6707200"/>
        <c:crosses val="autoZero"/>
        <c:crossBetween val="between"/>
      </c:valAx>
      <c:serAx>
        <c:axId val="177934784"/>
        <c:scaling>
          <c:orientation val="minMax"/>
        </c:scaling>
        <c:axPos val="b"/>
        <c:tickLblPos val="nextTo"/>
        <c:crossAx val="86721280"/>
      </c:ser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List1!$C$266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List1!$B$269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List1!$C$269</c:f>
              <c:numCache>
                <c:formatCode>0.00%</c:formatCode>
                <c:ptCount val="1"/>
                <c:pt idx="0">
                  <c:v>0.13008130081300814</c:v>
                </c:pt>
              </c:numCache>
            </c:numRef>
          </c:val>
        </c:ser>
        <c:ser>
          <c:idx val="0"/>
          <c:order val="1"/>
          <c:tx>
            <c:strRef>
              <c:f>List1!$D$266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List1!$B$269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List1!$D$269</c:f>
              <c:numCache>
                <c:formatCode>0.00%</c:formatCode>
                <c:ptCount val="1"/>
                <c:pt idx="0">
                  <c:v>0.26829268292682928</c:v>
                </c:pt>
              </c:numCache>
            </c:numRef>
          </c:val>
        </c:ser>
        <c:ser>
          <c:idx val="1"/>
          <c:order val="2"/>
          <c:tx>
            <c:strRef>
              <c:f>List1!$E$266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List1!$B$269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List1!$E$269</c:f>
              <c:numCache>
                <c:formatCode>0.00%</c:formatCode>
                <c:ptCount val="1"/>
                <c:pt idx="0">
                  <c:v>0.43089430894308955</c:v>
                </c:pt>
              </c:numCache>
            </c:numRef>
          </c:val>
        </c:ser>
        <c:ser>
          <c:idx val="3"/>
          <c:order val="3"/>
          <c:tx>
            <c:strRef>
              <c:f>List1!$F$266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List1!$B$269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List1!$F$269</c:f>
              <c:numCache>
                <c:formatCode>0.00%</c:formatCode>
                <c:ptCount val="1"/>
                <c:pt idx="0">
                  <c:v>0.17073170731707321</c:v>
                </c:pt>
              </c:numCache>
            </c:numRef>
          </c:val>
        </c:ser>
        <c:gapWidth val="339"/>
        <c:shape val="cylinder"/>
        <c:axId val="86782720"/>
        <c:axId val="86784256"/>
        <c:axId val="0"/>
      </c:bar3DChart>
      <c:catAx>
        <c:axId val="867827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6784256"/>
        <c:crosses val="autoZero"/>
        <c:auto val="1"/>
        <c:lblAlgn val="ctr"/>
        <c:lblOffset val="100"/>
        <c:tickLblSkip val="1"/>
      </c:catAx>
      <c:valAx>
        <c:axId val="8678425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6782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List1!$B$272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List1!$C$272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0"/>
          <c:order val="1"/>
          <c:tx>
            <c:strRef>
              <c:f>List1!$D$62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List1!$B$272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List1!$D$272</c:f>
              <c:numCache>
                <c:formatCode>0.00%</c:formatCode>
                <c:ptCount val="1"/>
                <c:pt idx="0">
                  <c:v>2.2222222222222251E-2</c:v>
                </c:pt>
              </c:numCache>
            </c:numRef>
          </c:val>
        </c:ser>
        <c:ser>
          <c:idx val="1"/>
          <c:order val="2"/>
          <c:tx>
            <c:strRef>
              <c:f>List1!$E$62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List1!$B$272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List1!$E$272</c:f>
              <c:numCache>
                <c:formatCode>0.00%</c:formatCode>
                <c:ptCount val="1"/>
                <c:pt idx="0">
                  <c:v>0.42222222222222267</c:v>
                </c:pt>
              </c:numCache>
            </c:numRef>
          </c:val>
        </c:ser>
        <c:ser>
          <c:idx val="3"/>
          <c:order val="3"/>
          <c:tx>
            <c:strRef>
              <c:f>List1!$F$62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List1!$B$272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List1!$F$272</c:f>
              <c:numCache>
                <c:formatCode>0.00%</c:formatCode>
                <c:ptCount val="1"/>
                <c:pt idx="0">
                  <c:v>0.55555555555555569</c:v>
                </c:pt>
              </c:numCache>
            </c:numRef>
          </c:val>
        </c:ser>
        <c:gapWidth val="339"/>
        <c:shape val="cylinder"/>
        <c:axId val="86825216"/>
        <c:axId val="86843392"/>
        <c:axId val="0"/>
      </c:bar3DChart>
      <c:catAx>
        <c:axId val="868252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86843392"/>
        <c:crosses val="autoZero"/>
        <c:auto val="1"/>
        <c:lblAlgn val="ctr"/>
        <c:lblOffset val="100"/>
        <c:tickLblSkip val="1"/>
      </c:catAx>
      <c:valAx>
        <c:axId val="8684339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86825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2556513921998283"/>
          <c:h val="0.50417205312022551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clustered"/>
        <c:ser>
          <c:idx val="2"/>
          <c:order val="0"/>
          <c:tx>
            <c:strRef>
              <c:f>List1!$C$62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List1!$B$276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List1!$C$276</c:f>
              <c:numCache>
                <c:formatCode>0.00%</c:formatCode>
                <c:ptCount val="1"/>
                <c:pt idx="0">
                  <c:v>8.6956521739130543E-2</c:v>
                </c:pt>
              </c:numCache>
            </c:numRef>
          </c:val>
        </c:ser>
        <c:ser>
          <c:idx val="0"/>
          <c:order val="1"/>
          <c:tx>
            <c:strRef>
              <c:f>List1!$D$62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List1!$B$276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List1!$D$276</c:f>
              <c:numCache>
                <c:formatCode>0.00%</c:formatCode>
                <c:ptCount val="1"/>
                <c:pt idx="0">
                  <c:v>4.3478260869565223E-2</c:v>
                </c:pt>
              </c:numCache>
            </c:numRef>
          </c:val>
        </c:ser>
        <c:ser>
          <c:idx val="1"/>
          <c:order val="2"/>
          <c:tx>
            <c:strRef>
              <c:f>List1!$E$62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List1!$B$276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List1!$E$276</c:f>
              <c:numCache>
                <c:formatCode>0.00%</c:formatCode>
                <c:ptCount val="1"/>
                <c:pt idx="0">
                  <c:v>0.63043478260869656</c:v>
                </c:pt>
              </c:numCache>
            </c:numRef>
          </c:val>
        </c:ser>
        <c:ser>
          <c:idx val="3"/>
          <c:order val="3"/>
          <c:tx>
            <c:strRef>
              <c:f>List1!$F$62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List1!$B$276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List1!$F$276</c:f>
              <c:numCache>
                <c:formatCode>0.00%</c:formatCode>
                <c:ptCount val="1"/>
                <c:pt idx="0">
                  <c:v>0.23913043478260895</c:v>
                </c:pt>
              </c:numCache>
            </c:numRef>
          </c:val>
        </c:ser>
        <c:gapWidth val="339"/>
        <c:axId val="86913024"/>
        <c:axId val="86914560"/>
      </c:barChart>
      <c:catAx>
        <c:axId val="86913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86914560"/>
        <c:crosses val="autoZero"/>
        <c:auto val="1"/>
        <c:lblAlgn val="ctr"/>
        <c:lblOffset val="100"/>
        <c:tickLblSkip val="1"/>
      </c:catAx>
      <c:valAx>
        <c:axId val="8691456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86913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1"/>
          <c:order val="0"/>
          <c:tx>
            <c:strRef>
              <c:f>List1!$C$22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List1!$B$23:$B$24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List1!$C$23:$C$24</c:f>
              <c:numCache>
                <c:formatCode>0.00%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1"/>
          <c:tx>
            <c:strRef>
              <c:f>List1!$D$22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List1!$B$23:$B$24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List1!$D$23:$D$24</c:f>
              <c:numCache>
                <c:formatCode>0.00%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0"/>
          <c:order val="2"/>
          <c:tx>
            <c:strRef>
              <c:f>List1!$E$22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List1!$B$23:$B$24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List1!$E$23:$E$24</c:f>
              <c:numCache>
                <c:formatCode>0.00%</c:formatCode>
                <c:ptCount val="2"/>
                <c:pt idx="0">
                  <c:v>0.26666666666666683</c:v>
                </c:pt>
                <c:pt idx="1">
                  <c:v>0.39130434782608725</c:v>
                </c:pt>
              </c:numCache>
            </c:numRef>
          </c:val>
        </c:ser>
        <c:ser>
          <c:idx val="3"/>
          <c:order val="3"/>
          <c:tx>
            <c:strRef>
              <c:f>List1!$F$22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List1!$B$23:$B$24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List1!$F$23:$F$24</c:f>
              <c:numCache>
                <c:formatCode>0.00%</c:formatCode>
                <c:ptCount val="2"/>
                <c:pt idx="0">
                  <c:v>0.66666666666666663</c:v>
                </c:pt>
                <c:pt idx="1">
                  <c:v>0.60869565217391397</c:v>
                </c:pt>
              </c:numCache>
            </c:numRef>
          </c:val>
        </c:ser>
        <c:gapWidth val="339"/>
        <c:shape val="box"/>
        <c:axId val="66493440"/>
        <c:axId val="66388736"/>
        <c:axId val="0"/>
      </c:bar3DChart>
      <c:catAx>
        <c:axId val="664934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66388736"/>
        <c:crosses val="autoZero"/>
        <c:auto val="1"/>
        <c:lblAlgn val="ctr"/>
        <c:lblOffset val="100"/>
        <c:tickLblSkip val="1"/>
      </c:catAx>
      <c:valAx>
        <c:axId val="6638873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66493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173095820900855"/>
          <c:h val="0.3023530525767582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clustered"/>
        <c:ser>
          <c:idx val="2"/>
          <c:order val="0"/>
          <c:tx>
            <c:strRef>
              <c:f>List1!$C$62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List1!$B$280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List1!$C$280</c:f>
              <c:numCache>
                <c:formatCode>0.00%</c:formatCode>
                <c:ptCount val="1"/>
                <c:pt idx="0">
                  <c:v>2.2222222222222251E-2</c:v>
                </c:pt>
              </c:numCache>
            </c:numRef>
          </c:val>
        </c:ser>
        <c:ser>
          <c:idx val="0"/>
          <c:order val="1"/>
          <c:tx>
            <c:strRef>
              <c:f>List1!$D$62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List1!$B$280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List1!$D$280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2"/>
          <c:tx>
            <c:strRef>
              <c:f>List1!$E$62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List1!$B$280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List1!$E$280</c:f>
              <c:numCache>
                <c:formatCode>0.00%</c:formatCode>
                <c:ptCount val="1"/>
                <c:pt idx="0">
                  <c:v>0.51111111111111107</c:v>
                </c:pt>
              </c:numCache>
            </c:numRef>
          </c:val>
        </c:ser>
        <c:ser>
          <c:idx val="3"/>
          <c:order val="3"/>
          <c:tx>
            <c:strRef>
              <c:f>List1!$F$62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List1!$B$280</c:f>
              <c:strCache>
                <c:ptCount val="1"/>
                <c:pt idx="0">
                  <c:v>NASTAVNICI</c:v>
                </c:pt>
              </c:strCache>
            </c:strRef>
          </c:cat>
          <c:val>
            <c:numRef>
              <c:f>List1!$F$280</c:f>
              <c:numCache>
                <c:formatCode>0.00%</c:formatCode>
                <c:ptCount val="1"/>
                <c:pt idx="0">
                  <c:v>0.46666666666666717</c:v>
                </c:pt>
              </c:numCache>
            </c:numRef>
          </c:val>
        </c:ser>
        <c:gapWidth val="339"/>
        <c:axId val="86967808"/>
        <c:axId val="86969344"/>
      </c:barChart>
      <c:catAx>
        <c:axId val="86967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86969344"/>
        <c:crosses val="autoZero"/>
        <c:auto val="1"/>
        <c:lblAlgn val="ctr"/>
        <c:lblOffset val="100"/>
        <c:tickLblSkip val="1"/>
      </c:catAx>
      <c:valAx>
        <c:axId val="8696934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86967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List1!$C$282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List1!$B$285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List1!$C$285</c:f>
              <c:numCache>
                <c:formatCode>0.00%</c:formatCode>
                <c:ptCount val="1"/>
                <c:pt idx="0">
                  <c:v>0.20325203252032531</c:v>
                </c:pt>
              </c:numCache>
            </c:numRef>
          </c:val>
        </c:ser>
        <c:ser>
          <c:idx val="0"/>
          <c:order val="1"/>
          <c:tx>
            <c:strRef>
              <c:f>List1!$D$282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List1!$B$285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List1!$D$285</c:f>
              <c:numCache>
                <c:formatCode>0.00%</c:formatCode>
                <c:ptCount val="1"/>
                <c:pt idx="0">
                  <c:v>0.40650406504065062</c:v>
                </c:pt>
              </c:numCache>
            </c:numRef>
          </c:val>
        </c:ser>
        <c:ser>
          <c:idx val="1"/>
          <c:order val="2"/>
          <c:tx>
            <c:strRef>
              <c:f>List1!$E$282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List1!$B$285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List1!$E$285</c:f>
              <c:numCache>
                <c:formatCode>0.00%</c:formatCode>
                <c:ptCount val="1"/>
                <c:pt idx="0">
                  <c:v>0.30081300813008138</c:v>
                </c:pt>
              </c:numCache>
            </c:numRef>
          </c:val>
        </c:ser>
        <c:ser>
          <c:idx val="3"/>
          <c:order val="3"/>
          <c:tx>
            <c:strRef>
              <c:f>List1!$F$282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List1!$B$285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List1!$F$285</c:f>
              <c:numCache>
                <c:formatCode>0.00%</c:formatCode>
                <c:ptCount val="1"/>
                <c:pt idx="0">
                  <c:v>8.9430894308943118E-2</c:v>
                </c:pt>
              </c:numCache>
            </c:numRef>
          </c:val>
        </c:ser>
        <c:gapWidth val="339"/>
        <c:shape val="cylinder"/>
        <c:axId val="87022592"/>
        <c:axId val="87032576"/>
        <c:axId val="0"/>
      </c:bar3DChart>
      <c:catAx>
        <c:axId val="870225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7032576"/>
        <c:crosses val="autoZero"/>
        <c:auto val="1"/>
        <c:lblAlgn val="ctr"/>
        <c:lblOffset val="100"/>
        <c:tickLblSkip val="1"/>
      </c:catAx>
      <c:valAx>
        <c:axId val="8703257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7022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List1!$C$286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List1!$B$289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List1!$C$289</c:f>
              <c:numCache>
                <c:formatCode>0.00%</c:formatCode>
                <c:ptCount val="1"/>
                <c:pt idx="0">
                  <c:v>0.11382113821138212</c:v>
                </c:pt>
              </c:numCache>
            </c:numRef>
          </c:val>
        </c:ser>
        <c:ser>
          <c:idx val="0"/>
          <c:order val="1"/>
          <c:tx>
            <c:strRef>
              <c:f>List1!$D$286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List1!$B$289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List1!$D$289</c:f>
              <c:numCache>
                <c:formatCode>0.00%</c:formatCode>
                <c:ptCount val="1"/>
                <c:pt idx="0">
                  <c:v>8.1300813008130079E-2</c:v>
                </c:pt>
              </c:numCache>
            </c:numRef>
          </c:val>
        </c:ser>
        <c:ser>
          <c:idx val="1"/>
          <c:order val="2"/>
          <c:tx>
            <c:strRef>
              <c:f>List1!$E$286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List1!$B$289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List1!$E$289</c:f>
              <c:numCache>
                <c:formatCode>0.00%</c:formatCode>
                <c:ptCount val="1"/>
                <c:pt idx="0">
                  <c:v>0.61788617886178854</c:v>
                </c:pt>
              </c:numCache>
            </c:numRef>
          </c:val>
        </c:ser>
        <c:ser>
          <c:idx val="3"/>
          <c:order val="3"/>
          <c:tx>
            <c:strRef>
              <c:f>List1!$F$286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List1!$B$289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List1!$F$289</c:f>
              <c:numCache>
                <c:formatCode>0.00%</c:formatCode>
                <c:ptCount val="1"/>
                <c:pt idx="0">
                  <c:v>0.18699186991869921</c:v>
                </c:pt>
              </c:numCache>
            </c:numRef>
          </c:val>
        </c:ser>
        <c:gapWidth val="339"/>
        <c:shape val="cylinder"/>
        <c:axId val="87098112"/>
        <c:axId val="87099648"/>
        <c:axId val="0"/>
      </c:bar3DChart>
      <c:catAx>
        <c:axId val="870981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7099648"/>
        <c:crosses val="autoZero"/>
        <c:auto val="1"/>
        <c:lblAlgn val="ctr"/>
        <c:lblOffset val="100"/>
        <c:tickLblSkip val="1"/>
      </c:catAx>
      <c:valAx>
        <c:axId val="8709964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7098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2"/>
          <c:order val="0"/>
          <c:tx>
            <c:strRef>
              <c:f>List1!$C$290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List1!$B$293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List1!$C$293</c:f>
              <c:numCache>
                <c:formatCode>0.00%</c:formatCode>
                <c:ptCount val="1"/>
                <c:pt idx="0">
                  <c:v>0.2926829268292685</c:v>
                </c:pt>
              </c:numCache>
            </c:numRef>
          </c:val>
        </c:ser>
        <c:ser>
          <c:idx val="0"/>
          <c:order val="1"/>
          <c:tx>
            <c:strRef>
              <c:f>List1!$D$290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List1!$B$293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List1!$D$293</c:f>
              <c:numCache>
                <c:formatCode>0.00%</c:formatCode>
                <c:ptCount val="1"/>
                <c:pt idx="0">
                  <c:v>0.41463414634146339</c:v>
                </c:pt>
              </c:numCache>
            </c:numRef>
          </c:val>
        </c:ser>
        <c:ser>
          <c:idx val="1"/>
          <c:order val="2"/>
          <c:tx>
            <c:strRef>
              <c:f>List1!$E$290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List1!$B$293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List1!$E$293</c:f>
              <c:numCache>
                <c:formatCode>0.00%</c:formatCode>
                <c:ptCount val="1"/>
                <c:pt idx="0">
                  <c:v>0.18699186991869921</c:v>
                </c:pt>
              </c:numCache>
            </c:numRef>
          </c:val>
        </c:ser>
        <c:ser>
          <c:idx val="3"/>
          <c:order val="3"/>
          <c:tx>
            <c:strRef>
              <c:f>List1!$F$290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List1!$B$293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List1!$F$293</c:f>
              <c:numCache>
                <c:formatCode>0.00%</c:formatCode>
                <c:ptCount val="1"/>
                <c:pt idx="0">
                  <c:v>0.10569105691056917</c:v>
                </c:pt>
              </c:numCache>
            </c:numRef>
          </c:val>
        </c:ser>
        <c:gapWidth val="339"/>
        <c:shape val="cylinder"/>
        <c:axId val="87156992"/>
        <c:axId val="87171072"/>
        <c:axId val="0"/>
      </c:bar3DChart>
      <c:catAx>
        <c:axId val="871569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7171072"/>
        <c:crosses val="autoZero"/>
        <c:auto val="1"/>
        <c:lblAlgn val="ctr"/>
        <c:lblOffset val="100"/>
        <c:tickLblSkip val="1"/>
      </c:catAx>
      <c:valAx>
        <c:axId val="8717107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7156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2"/>
          <c:order val="0"/>
          <c:tx>
            <c:strRef>
              <c:f>List1!$C$294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List1!$B$297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List1!$C$297</c:f>
              <c:numCache>
                <c:formatCode>0.00%</c:formatCode>
                <c:ptCount val="1"/>
                <c:pt idx="0">
                  <c:v>0.21311475409836073</c:v>
                </c:pt>
              </c:numCache>
            </c:numRef>
          </c:val>
        </c:ser>
        <c:ser>
          <c:idx val="0"/>
          <c:order val="1"/>
          <c:tx>
            <c:strRef>
              <c:f>List1!$D$294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List1!$B$297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List1!$D$297</c:f>
              <c:numCache>
                <c:formatCode>0.00%</c:formatCode>
                <c:ptCount val="1"/>
                <c:pt idx="0">
                  <c:v>9.0163934426229511E-2</c:v>
                </c:pt>
              </c:numCache>
            </c:numRef>
          </c:val>
        </c:ser>
        <c:ser>
          <c:idx val="1"/>
          <c:order val="2"/>
          <c:tx>
            <c:strRef>
              <c:f>List1!$E$294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List1!$B$297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List1!$E$297</c:f>
              <c:numCache>
                <c:formatCode>0.00%</c:formatCode>
                <c:ptCount val="1"/>
                <c:pt idx="0">
                  <c:v>0.31147540983606581</c:v>
                </c:pt>
              </c:numCache>
            </c:numRef>
          </c:val>
        </c:ser>
        <c:ser>
          <c:idx val="3"/>
          <c:order val="3"/>
          <c:tx>
            <c:strRef>
              <c:f>List1!$F$294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List1!$B$297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List1!$F$297</c:f>
              <c:numCache>
                <c:formatCode>0.00%</c:formatCode>
                <c:ptCount val="1"/>
                <c:pt idx="0">
                  <c:v>0.38524590163934441</c:v>
                </c:pt>
              </c:numCache>
            </c:numRef>
          </c:val>
        </c:ser>
        <c:gapWidth val="339"/>
        <c:shape val="cylinder"/>
        <c:axId val="87212416"/>
        <c:axId val="87213952"/>
        <c:axId val="0"/>
      </c:bar3DChart>
      <c:catAx>
        <c:axId val="872124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7213952"/>
        <c:crosses val="autoZero"/>
        <c:auto val="1"/>
        <c:lblAlgn val="ctr"/>
        <c:lblOffset val="100"/>
        <c:tickLblSkip val="1"/>
      </c:catAx>
      <c:valAx>
        <c:axId val="8721395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7212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clustered"/>
        <c:ser>
          <c:idx val="2"/>
          <c:order val="0"/>
          <c:tx>
            <c:strRef>
              <c:f>List1!$C$298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List1!$B$301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List1!$C$301</c:f>
              <c:numCache>
                <c:formatCode>0.00%</c:formatCode>
                <c:ptCount val="1"/>
                <c:pt idx="0">
                  <c:v>0.16393442622950818</c:v>
                </c:pt>
              </c:numCache>
            </c:numRef>
          </c:val>
        </c:ser>
        <c:ser>
          <c:idx val="0"/>
          <c:order val="1"/>
          <c:tx>
            <c:strRef>
              <c:f>List1!$D$298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List1!$B$301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List1!$D$301</c:f>
              <c:numCache>
                <c:formatCode>0.00%</c:formatCode>
                <c:ptCount val="1"/>
                <c:pt idx="0">
                  <c:v>0.30327868852459028</c:v>
                </c:pt>
              </c:numCache>
            </c:numRef>
          </c:val>
        </c:ser>
        <c:ser>
          <c:idx val="1"/>
          <c:order val="2"/>
          <c:tx>
            <c:strRef>
              <c:f>List1!$E$298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List1!$B$301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List1!$E$301</c:f>
              <c:numCache>
                <c:formatCode>0.00%</c:formatCode>
                <c:ptCount val="1"/>
                <c:pt idx="0">
                  <c:v>0.45081967213114765</c:v>
                </c:pt>
              </c:numCache>
            </c:numRef>
          </c:val>
        </c:ser>
        <c:ser>
          <c:idx val="3"/>
          <c:order val="3"/>
          <c:tx>
            <c:strRef>
              <c:f>List1!$F$298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List1!$B$301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List1!$F$301</c:f>
              <c:numCache>
                <c:formatCode>0.00%</c:formatCode>
                <c:ptCount val="1"/>
                <c:pt idx="0">
                  <c:v>8.1967213114754064E-2</c:v>
                </c:pt>
              </c:numCache>
            </c:numRef>
          </c:val>
        </c:ser>
        <c:gapWidth val="339"/>
        <c:axId val="87280256"/>
        <c:axId val="96735616"/>
      </c:barChart>
      <c:catAx>
        <c:axId val="87280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6735616"/>
        <c:crosses val="autoZero"/>
        <c:auto val="1"/>
        <c:lblAlgn val="ctr"/>
        <c:lblOffset val="100"/>
        <c:tickLblSkip val="1"/>
      </c:catAx>
      <c:valAx>
        <c:axId val="9673561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87280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List1!$C$306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List1!$B$309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List1!$C$309</c:f>
              <c:numCache>
                <c:formatCode>0.00%</c:formatCode>
                <c:ptCount val="1"/>
                <c:pt idx="0">
                  <c:v>0.15573770491803279</c:v>
                </c:pt>
              </c:numCache>
            </c:numRef>
          </c:val>
        </c:ser>
        <c:ser>
          <c:idx val="0"/>
          <c:order val="1"/>
          <c:tx>
            <c:strRef>
              <c:f>List1!$D$306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List1!$B$309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List1!$D$309</c:f>
              <c:numCache>
                <c:formatCode>0.00%</c:formatCode>
                <c:ptCount val="1"/>
                <c:pt idx="0">
                  <c:v>0.19672131147540989</c:v>
                </c:pt>
              </c:numCache>
            </c:numRef>
          </c:val>
        </c:ser>
        <c:ser>
          <c:idx val="1"/>
          <c:order val="2"/>
          <c:tx>
            <c:strRef>
              <c:f>List1!$E$306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List1!$B$309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List1!$E$309</c:f>
              <c:numCache>
                <c:formatCode>0.00%</c:formatCode>
                <c:ptCount val="1"/>
                <c:pt idx="0">
                  <c:v>0.4754098360655738</c:v>
                </c:pt>
              </c:numCache>
            </c:numRef>
          </c:val>
        </c:ser>
        <c:ser>
          <c:idx val="3"/>
          <c:order val="3"/>
          <c:tx>
            <c:strRef>
              <c:f>List1!$F$306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List1!$B$309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List1!$F$309</c:f>
              <c:numCache>
                <c:formatCode>0.00%</c:formatCode>
                <c:ptCount val="1"/>
                <c:pt idx="0">
                  <c:v>0.17213114754098366</c:v>
                </c:pt>
              </c:numCache>
            </c:numRef>
          </c:val>
        </c:ser>
        <c:gapWidth val="339"/>
        <c:shape val="cylinder"/>
        <c:axId val="96880512"/>
        <c:axId val="96882048"/>
        <c:axId val="0"/>
      </c:bar3DChart>
      <c:catAx>
        <c:axId val="968805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6882048"/>
        <c:crosses val="autoZero"/>
        <c:auto val="1"/>
        <c:lblAlgn val="ctr"/>
        <c:lblOffset val="100"/>
        <c:tickLblSkip val="1"/>
      </c:catAx>
      <c:valAx>
        <c:axId val="9688204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6880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List1!$C$314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List1!$B$317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List1!$C$317</c:f>
              <c:numCache>
                <c:formatCode>0.00%</c:formatCode>
                <c:ptCount val="1"/>
                <c:pt idx="0">
                  <c:v>8.9430894308943118E-2</c:v>
                </c:pt>
              </c:numCache>
            </c:numRef>
          </c:val>
        </c:ser>
        <c:ser>
          <c:idx val="0"/>
          <c:order val="1"/>
          <c:tx>
            <c:strRef>
              <c:f>List1!$D$314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List1!$B$317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List1!$D$317</c:f>
              <c:numCache>
                <c:formatCode>0.00%</c:formatCode>
                <c:ptCount val="1"/>
                <c:pt idx="0">
                  <c:v>0.18699186991869921</c:v>
                </c:pt>
              </c:numCache>
            </c:numRef>
          </c:val>
        </c:ser>
        <c:ser>
          <c:idx val="1"/>
          <c:order val="2"/>
          <c:tx>
            <c:strRef>
              <c:f>List1!$E$314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List1!$B$317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List1!$E$317</c:f>
              <c:numCache>
                <c:formatCode>0.00%</c:formatCode>
                <c:ptCount val="1"/>
                <c:pt idx="0">
                  <c:v>0.5528455284552849</c:v>
                </c:pt>
              </c:numCache>
            </c:numRef>
          </c:val>
        </c:ser>
        <c:ser>
          <c:idx val="3"/>
          <c:order val="3"/>
          <c:tx>
            <c:strRef>
              <c:f>List1!$F$314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List1!$B$317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List1!$F$317</c:f>
              <c:numCache>
                <c:formatCode>0.00%</c:formatCode>
                <c:ptCount val="1"/>
                <c:pt idx="0">
                  <c:v>0.17073170731707321</c:v>
                </c:pt>
              </c:numCache>
            </c:numRef>
          </c:val>
        </c:ser>
        <c:gapWidth val="339"/>
        <c:shape val="cylinder"/>
        <c:axId val="97035392"/>
        <c:axId val="97036928"/>
        <c:axId val="0"/>
      </c:bar3DChart>
      <c:catAx>
        <c:axId val="970353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036928"/>
        <c:crosses val="autoZero"/>
        <c:auto val="1"/>
        <c:lblAlgn val="ctr"/>
        <c:lblOffset val="100"/>
        <c:tickLblSkip val="1"/>
      </c:catAx>
      <c:valAx>
        <c:axId val="9703692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035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percentStacked"/>
        <c:ser>
          <c:idx val="2"/>
          <c:order val="0"/>
          <c:tx>
            <c:strRef>
              <c:f>List1!$C$318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List1!$B$321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List1!$C$321</c:f>
              <c:numCache>
                <c:formatCode>0.00%</c:formatCode>
                <c:ptCount val="1"/>
                <c:pt idx="0">
                  <c:v>0.17886178861788621</c:v>
                </c:pt>
              </c:numCache>
            </c:numRef>
          </c:val>
        </c:ser>
        <c:ser>
          <c:idx val="0"/>
          <c:order val="1"/>
          <c:tx>
            <c:strRef>
              <c:f>List1!$D$318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List1!$B$321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List1!$D$321</c:f>
              <c:numCache>
                <c:formatCode>0.00%</c:formatCode>
                <c:ptCount val="1"/>
                <c:pt idx="0">
                  <c:v>0.28455284552845539</c:v>
                </c:pt>
              </c:numCache>
            </c:numRef>
          </c:val>
        </c:ser>
        <c:ser>
          <c:idx val="1"/>
          <c:order val="2"/>
          <c:tx>
            <c:strRef>
              <c:f>List1!$E$318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List1!$B$321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List1!$E$321</c:f>
              <c:numCache>
                <c:formatCode>0.00%</c:formatCode>
                <c:ptCount val="1"/>
                <c:pt idx="0">
                  <c:v>0.42276422764227656</c:v>
                </c:pt>
              </c:numCache>
            </c:numRef>
          </c:val>
        </c:ser>
        <c:ser>
          <c:idx val="3"/>
          <c:order val="3"/>
          <c:tx>
            <c:strRef>
              <c:f>List1!$F$318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List1!$B$321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List1!$F$321</c:f>
              <c:numCache>
                <c:formatCode>0.00%</c:formatCode>
                <c:ptCount val="1"/>
                <c:pt idx="0">
                  <c:v>0.11382113821138212</c:v>
                </c:pt>
              </c:numCache>
            </c:numRef>
          </c:val>
        </c:ser>
        <c:gapWidth val="339"/>
        <c:overlap val="100"/>
        <c:axId val="97086080"/>
        <c:axId val="97104256"/>
      </c:barChart>
      <c:catAx>
        <c:axId val="970860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104256"/>
        <c:crosses val="autoZero"/>
        <c:auto val="1"/>
        <c:lblAlgn val="ctr"/>
        <c:lblOffset val="100"/>
        <c:tickLblSkip val="1"/>
      </c:catAx>
      <c:valAx>
        <c:axId val="9710425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086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List1!$C$326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List1!$B$329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List1!$C$329</c:f>
              <c:numCache>
                <c:formatCode>0.00%</c:formatCode>
                <c:ptCount val="1"/>
                <c:pt idx="0">
                  <c:v>0.18181818181818193</c:v>
                </c:pt>
              </c:numCache>
            </c:numRef>
          </c:val>
        </c:ser>
        <c:ser>
          <c:idx val="0"/>
          <c:order val="1"/>
          <c:tx>
            <c:strRef>
              <c:f>List1!$D$326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List1!$B$329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List1!$D$329</c:f>
              <c:numCache>
                <c:formatCode>0.00%</c:formatCode>
                <c:ptCount val="1"/>
                <c:pt idx="0">
                  <c:v>0.26446280991735555</c:v>
                </c:pt>
              </c:numCache>
            </c:numRef>
          </c:val>
        </c:ser>
        <c:ser>
          <c:idx val="1"/>
          <c:order val="2"/>
          <c:tx>
            <c:strRef>
              <c:f>List1!$E$326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List1!$B$329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List1!$E$329</c:f>
              <c:numCache>
                <c:formatCode>0.00%</c:formatCode>
                <c:ptCount val="1"/>
                <c:pt idx="0">
                  <c:v>0.43801652892561993</c:v>
                </c:pt>
              </c:numCache>
            </c:numRef>
          </c:val>
        </c:ser>
        <c:ser>
          <c:idx val="3"/>
          <c:order val="3"/>
          <c:tx>
            <c:strRef>
              <c:f>List1!$F$326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List1!$B$329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List1!$F$329</c:f>
              <c:numCache>
                <c:formatCode>0.00%</c:formatCode>
                <c:ptCount val="1"/>
                <c:pt idx="0">
                  <c:v>0.11570247933884299</c:v>
                </c:pt>
              </c:numCache>
            </c:numRef>
          </c:val>
        </c:ser>
        <c:gapWidth val="339"/>
        <c:shape val="cylinder"/>
        <c:axId val="97286016"/>
        <c:axId val="97287552"/>
        <c:axId val="0"/>
      </c:bar3DChart>
      <c:catAx>
        <c:axId val="972860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287552"/>
        <c:crosses val="autoZero"/>
        <c:auto val="1"/>
        <c:lblAlgn val="ctr"/>
        <c:lblOffset val="100"/>
        <c:tickLblSkip val="1"/>
      </c:catAx>
      <c:valAx>
        <c:axId val="9728755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286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2"/>
          <c:order val="0"/>
          <c:tx>
            <c:strRef>
              <c:f>List1!$C$26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List1!$B$28:$B$29</c:f>
              <c:strCache>
                <c:ptCount val="2"/>
                <c:pt idx="0">
                  <c:v>NASTAVNICI</c:v>
                </c:pt>
                <c:pt idx="1">
                  <c:v>UČENICI</c:v>
                </c:pt>
              </c:strCache>
            </c:strRef>
          </c:cat>
          <c:val>
            <c:numRef>
              <c:f>List1!$C$28:$C$29</c:f>
              <c:numCache>
                <c:formatCode>0.00%</c:formatCode>
                <c:ptCount val="2"/>
                <c:pt idx="0">
                  <c:v>2.1739130434782612E-2</c:v>
                </c:pt>
                <c:pt idx="1">
                  <c:v>0.17886178861788621</c:v>
                </c:pt>
              </c:numCache>
            </c:numRef>
          </c:val>
        </c:ser>
        <c:ser>
          <c:idx val="0"/>
          <c:order val="1"/>
          <c:tx>
            <c:strRef>
              <c:f>List1!$D$26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List1!$B$28:$B$29</c:f>
              <c:strCache>
                <c:ptCount val="2"/>
                <c:pt idx="0">
                  <c:v>NASTAVNICI</c:v>
                </c:pt>
                <c:pt idx="1">
                  <c:v>UČENICI</c:v>
                </c:pt>
              </c:strCache>
            </c:strRef>
          </c:cat>
          <c:val>
            <c:numRef>
              <c:f>List1!$D$28:$D$29</c:f>
              <c:numCache>
                <c:formatCode>0.00%</c:formatCode>
                <c:ptCount val="2"/>
                <c:pt idx="0">
                  <c:v>2.1739130434782612E-2</c:v>
                </c:pt>
                <c:pt idx="1">
                  <c:v>0.13821138211382125</c:v>
                </c:pt>
              </c:numCache>
            </c:numRef>
          </c:val>
        </c:ser>
        <c:ser>
          <c:idx val="1"/>
          <c:order val="2"/>
          <c:tx>
            <c:strRef>
              <c:f>List1!$E$26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List1!$B$28:$B$29</c:f>
              <c:strCache>
                <c:ptCount val="2"/>
                <c:pt idx="0">
                  <c:v>NASTAVNICI</c:v>
                </c:pt>
                <c:pt idx="1">
                  <c:v>UČENICI</c:v>
                </c:pt>
              </c:strCache>
            </c:strRef>
          </c:cat>
          <c:val>
            <c:numRef>
              <c:f>List1!$E$28:$E$29</c:f>
              <c:numCache>
                <c:formatCode>0.00%</c:formatCode>
                <c:ptCount val="2"/>
                <c:pt idx="0">
                  <c:v>0.30434782608695665</c:v>
                </c:pt>
                <c:pt idx="1">
                  <c:v>0.40650406504065062</c:v>
                </c:pt>
              </c:numCache>
            </c:numRef>
          </c:val>
        </c:ser>
        <c:ser>
          <c:idx val="3"/>
          <c:order val="3"/>
          <c:tx>
            <c:strRef>
              <c:f>List1!$F$26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List1!$B$28:$B$29</c:f>
              <c:strCache>
                <c:ptCount val="2"/>
                <c:pt idx="0">
                  <c:v>NASTAVNICI</c:v>
                </c:pt>
                <c:pt idx="1">
                  <c:v>UČENICI</c:v>
                </c:pt>
              </c:strCache>
            </c:strRef>
          </c:cat>
          <c:val>
            <c:numRef>
              <c:f>List1!$F$28:$F$29</c:f>
              <c:numCache>
                <c:formatCode>0.00%</c:formatCode>
                <c:ptCount val="2"/>
                <c:pt idx="0">
                  <c:v>0.65217391304347883</c:v>
                </c:pt>
                <c:pt idx="1">
                  <c:v>0.27642276422764261</c:v>
                </c:pt>
              </c:numCache>
            </c:numRef>
          </c:val>
        </c:ser>
        <c:gapWidth val="339"/>
        <c:shape val="pyramid"/>
        <c:axId val="66425600"/>
        <c:axId val="66427136"/>
        <c:axId val="0"/>
      </c:bar3DChart>
      <c:catAx>
        <c:axId val="664256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66427136"/>
        <c:crosses val="autoZero"/>
        <c:auto val="1"/>
        <c:lblAlgn val="ctr"/>
        <c:lblOffset val="100"/>
        <c:tickLblSkip val="1"/>
      </c:catAx>
      <c:valAx>
        <c:axId val="6642713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66425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3955016039661708"/>
          <c:h val="0.33864085941489136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List1!$C$330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List1!$B$333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List1!$C$333</c:f>
              <c:numCache>
                <c:formatCode>0.00%</c:formatCode>
                <c:ptCount val="1"/>
                <c:pt idx="0">
                  <c:v>0.15573770491803279</c:v>
                </c:pt>
              </c:numCache>
            </c:numRef>
          </c:val>
        </c:ser>
        <c:ser>
          <c:idx val="0"/>
          <c:order val="1"/>
          <c:tx>
            <c:strRef>
              <c:f>List1!$D$330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List1!$B$333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List1!$D$333</c:f>
              <c:numCache>
                <c:formatCode>0.00%</c:formatCode>
                <c:ptCount val="1"/>
                <c:pt idx="0">
                  <c:v>0.28688524590163944</c:v>
                </c:pt>
              </c:numCache>
            </c:numRef>
          </c:val>
        </c:ser>
        <c:ser>
          <c:idx val="1"/>
          <c:order val="2"/>
          <c:tx>
            <c:strRef>
              <c:f>List1!$E$330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List1!$B$333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List1!$E$333</c:f>
              <c:numCache>
                <c:formatCode>0.00%</c:formatCode>
                <c:ptCount val="1"/>
                <c:pt idx="0">
                  <c:v>0.44262295081967223</c:v>
                </c:pt>
              </c:numCache>
            </c:numRef>
          </c:val>
        </c:ser>
        <c:ser>
          <c:idx val="3"/>
          <c:order val="3"/>
          <c:tx>
            <c:strRef>
              <c:f>List1!$F$330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List1!$B$333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List1!$F$333</c:f>
              <c:numCache>
                <c:formatCode>0.00%</c:formatCode>
                <c:ptCount val="1"/>
                <c:pt idx="0">
                  <c:v>0.11475409836065574</c:v>
                </c:pt>
              </c:numCache>
            </c:numRef>
          </c:val>
        </c:ser>
        <c:gapWidth val="339"/>
        <c:shape val="cylinder"/>
        <c:axId val="97131904"/>
        <c:axId val="97154176"/>
        <c:axId val="0"/>
      </c:bar3DChart>
      <c:catAx>
        <c:axId val="971319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154176"/>
        <c:crosses val="autoZero"/>
        <c:auto val="1"/>
        <c:lblAlgn val="ctr"/>
        <c:lblOffset val="100"/>
        <c:tickLblSkip val="1"/>
      </c:catAx>
      <c:valAx>
        <c:axId val="9715417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131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List1!$C$334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List1!$B$337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List1!$C$337</c:f>
              <c:numCache>
                <c:formatCode>0.00%</c:formatCode>
                <c:ptCount val="1"/>
                <c:pt idx="0">
                  <c:v>0.15573770491803279</c:v>
                </c:pt>
              </c:numCache>
            </c:numRef>
          </c:val>
        </c:ser>
        <c:ser>
          <c:idx val="0"/>
          <c:order val="1"/>
          <c:tx>
            <c:strRef>
              <c:f>List1!$D$334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List1!$B$337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List1!$D$337</c:f>
              <c:numCache>
                <c:formatCode>0.00%</c:formatCode>
                <c:ptCount val="1"/>
                <c:pt idx="0">
                  <c:v>0.57377049180327888</c:v>
                </c:pt>
              </c:numCache>
            </c:numRef>
          </c:val>
        </c:ser>
        <c:ser>
          <c:idx val="1"/>
          <c:order val="2"/>
          <c:tx>
            <c:strRef>
              <c:f>List1!$E$334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List1!$B$337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List1!$E$337</c:f>
              <c:numCache>
                <c:formatCode>0.00%</c:formatCode>
                <c:ptCount val="1"/>
                <c:pt idx="0">
                  <c:v>0.22950819672131154</c:v>
                </c:pt>
              </c:numCache>
            </c:numRef>
          </c:val>
        </c:ser>
        <c:ser>
          <c:idx val="3"/>
          <c:order val="3"/>
          <c:tx>
            <c:strRef>
              <c:f>List1!$F$334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List1!$B$337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List1!$F$337</c:f>
              <c:numCache>
                <c:formatCode>0.00%</c:formatCode>
                <c:ptCount val="1"/>
                <c:pt idx="0">
                  <c:v>4.0983606557377067E-2</c:v>
                </c:pt>
              </c:numCache>
            </c:numRef>
          </c:val>
        </c:ser>
        <c:gapWidth val="339"/>
        <c:shape val="cylinder"/>
        <c:axId val="97457280"/>
        <c:axId val="97458816"/>
        <c:axId val="0"/>
      </c:bar3DChart>
      <c:catAx>
        <c:axId val="974572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458816"/>
        <c:crosses val="autoZero"/>
        <c:auto val="1"/>
        <c:lblAlgn val="ctr"/>
        <c:lblOffset val="100"/>
        <c:tickLblSkip val="1"/>
      </c:catAx>
      <c:valAx>
        <c:axId val="9745881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457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List1!$C$338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List1!$B$341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List1!$C$341</c:f>
              <c:numCache>
                <c:formatCode>0.00%</c:formatCode>
                <c:ptCount val="1"/>
                <c:pt idx="0">
                  <c:v>0.17886178861788621</c:v>
                </c:pt>
              </c:numCache>
            </c:numRef>
          </c:val>
        </c:ser>
        <c:ser>
          <c:idx val="0"/>
          <c:order val="1"/>
          <c:tx>
            <c:strRef>
              <c:f>List1!$D$338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List1!$B$341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List1!$D$341</c:f>
              <c:numCache>
                <c:formatCode>0.00%</c:formatCode>
                <c:ptCount val="1"/>
                <c:pt idx="0">
                  <c:v>0.26016260162601634</c:v>
                </c:pt>
              </c:numCache>
            </c:numRef>
          </c:val>
        </c:ser>
        <c:ser>
          <c:idx val="1"/>
          <c:order val="2"/>
          <c:tx>
            <c:strRef>
              <c:f>List1!$E$338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List1!$B$341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List1!$E$341</c:f>
              <c:numCache>
                <c:formatCode>0.00%</c:formatCode>
                <c:ptCount val="1"/>
                <c:pt idx="0">
                  <c:v>0.47154471544715448</c:v>
                </c:pt>
              </c:numCache>
            </c:numRef>
          </c:val>
        </c:ser>
        <c:ser>
          <c:idx val="3"/>
          <c:order val="3"/>
          <c:tx>
            <c:strRef>
              <c:f>List1!$F$338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List1!$B$341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List1!$F$341</c:f>
              <c:numCache>
                <c:formatCode>0.00%</c:formatCode>
                <c:ptCount val="1"/>
                <c:pt idx="0">
                  <c:v>8.9430894308943118E-2</c:v>
                </c:pt>
              </c:numCache>
            </c:numRef>
          </c:val>
        </c:ser>
        <c:gapWidth val="339"/>
        <c:shape val="cylinder"/>
        <c:axId val="97520256"/>
        <c:axId val="97530240"/>
        <c:axId val="0"/>
      </c:bar3DChart>
      <c:catAx>
        <c:axId val="97520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530240"/>
        <c:crosses val="autoZero"/>
        <c:auto val="1"/>
        <c:lblAlgn val="ctr"/>
        <c:lblOffset val="100"/>
        <c:tickLblSkip val="1"/>
      </c:catAx>
      <c:valAx>
        <c:axId val="9753024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520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2"/>
          <c:order val="0"/>
          <c:tx>
            <c:strRef>
              <c:f>List1!$C$342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List1!$B$345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List1!$C$345</c:f>
              <c:numCache>
                <c:formatCode>0.00%</c:formatCode>
                <c:ptCount val="1"/>
                <c:pt idx="0">
                  <c:v>0.20325203252032531</c:v>
                </c:pt>
              </c:numCache>
            </c:numRef>
          </c:val>
        </c:ser>
        <c:ser>
          <c:idx val="0"/>
          <c:order val="1"/>
          <c:tx>
            <c:strRef>
              <c:f>List1!$D$342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List1!$B$345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List1!$D$345</c:f>
              <c:numCache>
                <c:formatCode>0.00%</c:formatCode>
                <c:ptCount val="1"/>
                <c:pt idx="0">
                  <c:v>0.17073170731707321</c:v>
                </c:pt>
              </c:numCache>
            </c:numRef>
          </c:val>
        </c:ser>
        <c:ser>
          <c:idx val="1"/>
          <c:order val="2"/>
          <c:tx>
            <c:strRef>
              <c:f>List1!$E$342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List1!$B$345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List1!$E$345</c:f>
              <c:numCache>
                <c:formatCode>0.00%</c:formatCode>
                <c:ptCount val="1"/>
                <c:pt idx="0">
                  <c:v>0.5121951219512193</c:v>
                </c:pt>
              </c:numCache>
            </c:numRef>
          </c:val>
        </c:ser>
        <c:ser>
          <c:idx val="3"/>
          <c:order val="3"/>
          <c:tx>
            <c:strRef>
              <c:f>List1!$F$342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2000" baseline="0"/>
                </a:pPr>
                <a:endParaRPr lang="sr-Latn-CS"/>
              </a:p>
            </c:txPr>
            <c:showVal val="1"/>
          </c:dLbls>
          <c:cat>
            <c:strRef>
              <c:f>List1!$B$345</c:f>
              <c:strCache>
                <c:ptCount val="1"/>
                <c:pt idx="0">
                  <c:v>UČENICI</c:v>
                </c:pt>
              </c:strCache>
            </c:strRef>
          </c:cat>
          <c:val>
            <c:numRef>
              <c:f>List1!$F$345</c:f>
              <c:numCache>
                <c:formatCode>0.00%</c:formatCode>
                <c:ptCount val="1"/>
                <c:pt idx="0">
                  <c:v>0.11382113821138212</c:v>
                </c:pt>
              </c:numCache>
            </c:numRef>
          </c:val>
        </c:ser>
        <c:gapWidth val="339"/>
        <c:shape val="cylinder"/>
        <c:axId val="97599872"/>
        <c:axId val="97601408"/>
        <c:axId val="0"/>
      </c:bar3DChart>
      <c:catAx>
        <c:axId val="975998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601408"/>
        <c:crosses val="autoZero"/>
        <c:auto val="1"/>
        <c:lblAlgn val="ctr"/>
        <c:lblOffset val="100"/>
        <c:tickLblSkip val="1"/>
      </c:catAx>
      <c:valAx>
        <c:axId val="9760140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sr-Latn-CS"/>
          </a:p>
        </c:txPr>
        <c:crossAx val="97599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9"/>
          <c:w val="0.2556513921998283"/>
          <c:h val="0.76524429079004841"/>
        </c:manualLayout>
      </c:layout>
      <c:spPr>
        <a:ln w="15875"/>
      </c:spPr>
      <c:txPr>
        <a:bodyPr/>
        <a:lstStyle/>
        <a:p>
          <a:pPr>
            <a:defRPr sz="2000" baseline="0"/>
          </a:pPr>
          <a:endParaRPr lang="sr-Latn-CS"/>
        </a:p>
      </c:txPr>
    </c:legend>
    <c:plotVisOnly val="1"/>
  </c:chart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List2!$C$1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showVal val="1"/>
          </c:dLbls>
          <c:cat>
            <c:strRef>
              <c:f>(List2!$B$2,List2!$B$4)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(List2!$C$2,List2!$C$4)</c:f>
              <c:numCache>
                <c:formatCode>0.00%</c:formatCode>
                <c:ptCount val="2"/>
                <c:pt idx="0">
                  <c:v>0</c:v>
                </c:pt>
                <c:pt idx="1">
                  <c:v>2.4390243902439025E-2</c:v>
                </c:pt>
              </c:numCache>
            </c:numRef>
          </c:val>
        </c:ser>
        <c:ser>
          <c:idx val="0"/>
          <c:order val="1"/>
          <c:tx>
            <c:strRef>
              <c:f>List2!$D$1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(List2!$B$2,List2!$B$4)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(List2!$D$2,List2!$D$4)</c:f>
              <c:numCache>
                <c:formatCode>0.00%</c:formatCode>
                <c:ptCount val="2"/>
                <c:pt idx="0">
                  <c:v>6.666666666666668E-2</c:v>
                </c:pt>
                <c:pt idx="1">
                  <c:v>2.4390243902439025E-2</c:v>
                </c:pt>
              </c:numCache>
            </c:numRef>
          </c:val>
        </c:ser>
        <c:ser>
          <c:idx val="2"/>
          <c:order val="2"/>
          <c:tx>
            <c:strRef>
              <c:f>List2!$E$1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68D66B"/>
            </a:solidFill>
          </c:spPr>
          <c:dLbls>
            <c:showVal val="1"/>
          </c:dLbls>
          <c:cat>
            <c:strRef>
              <c:f>(List2!$B$2,List2!$B$4)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(List2!$E$2,List2!$E$4)</c:f>
              <c:numCache>
                <c:formatCode>0.00%</c:formatCode>
                <c:ptCount val="2"/>
                <c:pt idx="0">
                  <c:v>0.26666666666666677</c:v>
                </c:pt>
                <c:pt idx="1">
                  <c:v>0.30081300813008138</c:v>
                </c:pt>
              </c:numCache>
            </c:numRef>
          </c:val>
        </c:ser>
        <c:ser>
          <c:idx val="3"/>
          <c:order val="3"/>
          <c:tx>
            <c:strRef>
              <c:f>List2!$F$1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showVal val="1"/>
          </c:dLbls>
          <c:cat>
            <c:strRef>
              <c:f>(List2!$B$2,List2!$B$4)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(List2!$F$2,List2!$F$4)</c:f>
              <c:numCache>
                <c:formatCode>0.00%</c:formatCode>
                <c:ptCount val="2"/>
                <c:pt idx="0">
                  <c:v>0.66666666666666663</c:v>
                </c:pt>
                <c:pt idx="1">
                  <c:v>0.65040650406504052</c:v>
                </c:pt>
              </c:numCache>
            </c:numRef>
          </c:val>
        </c:ser>
        <c:gapWidth val="339"/>
        <c:shape val="pyramid"/>
        <c:axId val="98081792"/>
        <c:axId val="98095872"/>
        <c:axId val="0"/>
      </c:bar3DChart>
      <c:catAx>
        <c:axId val="98081792"/>
        <c:scaling>
          <c:orientation val="minMax"/>
        </c:scaling>
        <c:axPos val="b"/>
        <c:majorTickMark val="none"/>
        <c:tickLblPos val="nextTo"/>
        <c:crossAx val="98095872"/>
        <c:crosses val="autoZero"/>
        <c:auto val="1"/>
        <c:lblAlgn val="ctr"/>
        <c:lblOffset val="100"/>
        <c:tickLblSkip val="1"/>
      </c:catAx>
      <c:valAx>
        <c:axId val="9809587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9808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33"/>
          <c:w val="0.21654709827938173"/>
          <c:h val="0.31152795548704221"/>
        </c:manualLayout>
      </c:layout>
      <c:spPr>
        <a:ln w="15875"/>
      </c:sp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List2!$C$5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showVal val="1"/>
          </c:dLbls>
          <c:cat>
            <c:strRef>
              <c:f>(List2!$B$6,List2!$B$8)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(List2!$C$6,List2!$C$8)</c:f>
              <c:numCache>
                <c:formatCode>0.00%</c:formatCode>
                <c:ptCount val="2"/>
                <c:pt idx="0">
                  <c:v>0</c:v>
                </c:pt>
                <c:pt idx="1">
                  <c:v>8.9430894308943118E-2</c:v>
                </c:pt>
              </c:numCache>
            </c:numRef>
          </c:val>
        </c:ser>
        <c:ser>
          <c:idx val="0"/>
          <c:order val="1"/>
          <c:tx>
            <c:strRef>
              <c:f>List2!$D$5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(List2!$B$6,List2!$B$8)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(List2!$D$6,List2!$D$8)</c:f>
              <c:numCache>
                <c:formatCode>0.00%</c:formatCode>
                <c:ptCount val="2"/>
                <c:pt idx="0">
                  <c:v>0.2</c:v>
                </c:pt>
                <c:pt idx="1">
                  <c:v>2.4390243902439025E-2</c:v>
                </c:pt>
              </c:numCache>
            </c:numRef>
          </c:val>
        </c:ser>
        <c:ser>
          <c:idx val="2"/>
          <c:order val="2"/>
          <c:tx>
            <c:strRef>
              <c:f>List2!$E$5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68D66B"/>
            </a:solidFill>
          </c:spPr>
          <c:dLbls>
            <c:showVal val="1"/>
          </c:dLbls>
          <c:cat>
            <c:strRef>
              <c:f>(List2!$B$6,List2!$B$8)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(List2!$E$6,List2!$E$8)</c:f>
              <c:numCache>
                <c:formatCode>0.00%</c:formatCode>
                <c:ptCount val="2"/>
                <c:pt idx="0">
                  <c:v>0.33333333333333331</c:v>
                </c:pt>
                <c:pt idx="1">
                  <c:v>0.39837398373983773</c:v>
                </c:pt>
              </c:numCache>
            </c:numRef>
          </c:val>
        </c:ser>
        <c:ser>
          <c:idx val="3"/>
          <c:order val="3"/>
          <c:tx>
            <c:strRef>
              <c:f>List2!$F$5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showVal val="1"/>
          </c:dLbls>
          <c:cat>
            <c:strRef>
              <c:f>(List2!$B$6,List2!$B$8)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(List2!$F$6,List2!$F$8)</c:f>
              <c:numCache>
                <c:formatCode>0.00%</c:formatCode>
                <c:ptCount val="2"/>
                <c:pt idx="0">
                  <c:v>0.46666666666666684</c:v>
                </c:pt>
                <c:pt idx="1">
                  <c:v>0.48780487804878064</c:v>
                </c:pt>
              </c:numCache>
            </c:numRef>
          </c:val>
        </c:ser>
        <c:gapWidth val="339"/>
        <c:shape val="cylinder"/>
        <c:axId val="98164736"/>
        <c:axId val="98166272"/>
        <c:axId val="0"/>
      </c:bar3DChart>
      <c:catAx>
        <c:axId val="98164736"/>
        <c:scaling>
          <c:orientation val="minMax"/>
        </c:scaling>
        <c:axPos val="b"/>
        <c:majorTickMark val="none"/>
        <c:tickLblPos val="nextTo"/>
        <c:crossAx val="98166272"/>
        <c:crosses val="autoZero"/>
        <c:auto val="1"/>
        <c:lblAlgn val="ctr"/>
        <c:lblOffset val="100"/>
        <c:tickLblSkip val="1"/>
      </c:catAx>
      <c:valAx>
        <c:axId val="9816627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9816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33"/>
          <c:w val="0.28347979265413331"/>
          <c:h val="0.52492078519730256"/>
        </c:manualLayout>
      </c:layout>
      <c:spPr>
        <a:ln w="15875"/>
      </c:sp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List2!$C$9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showVal val="1"/>
          </c:dLbls>
          <c:cat>
            <c:strRef>
              <c:f>(List2!$B$10,List2!$B$12)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(List2!$C$10,List2!$C$12)</c:f>
              <c:numCache>
                <c:formatCode>0.00%</c:formatCode>
                <c:ptCount val="2"/>
                <c:pt idx="0">
                  <c:v>0.13333333333333339</c:v>
                </c:pt>
                <c:pt idx="1">
                  <c:v>0.13821138211382125</c:v>
                </c:pt>
              </c:numCache>
            </c:numRef>
          </c:val>
        </c:ser>
        <c:ser>
          <c:idx val="0"/>
          <c:order val="1"/>
          <c:tx>
            <c:strRef>
              <c:f>List2!$D$9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(List2!$B$10,List2!$B$12)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(List2!$D$10,List2!$D$12)</c:f>
              <c:numCache>
                <c:formatCode>0.00%</c:formatCode>
                <c:ptCount val="2"/>
                <c:pt idx="0">
                  <c:v>6.666666666666668E-2</c:v>
                </c:pt>
                <c:pt idx="1">
                  <c:v>0.14634146341463422</c:v>
                </c:pt>
              </c:numCache>
            </c:numRef>
          </c:val>
        </c:ser>
        <c:ser>
          <c:idx val="2"/>
          <c:order val="2"/>
          <c:tx>
            <c:strRef>
              <c:f>List2!$E$9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68D66B"/>
            </a:solidFill>
          </c:spPr>
          <c:dLbls>
            <c:showVal val="1"/>
          </c:dLbls>
          <c:cat>
            <c:strRef>
              <c:f>(List2!$B$10,List2!$B$12)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(List2!$E$10,List2!$E$12)</c:f>
              <c:numCache>
                <c:formatCode>0.00%</c:formatCode>
                <c:ptCount val="2"/>
                <c:pt idx="0">
                  <c:v>0.26666666666666677</c:v>
                </c:pt>
                <c:pt idx="1">
                  <c:v>0.19512195121951212</c:v>
                </c:pt>
              </c:numCache>
            </c:numRef>
          </c:val>
        </c:ser>
        <c:ser>
          <c:idx val="3"/>
          <c:order val="3"/>
          <c:tx>
            <c:strRef>
              <c:f>List2!$F$9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showVal val="1"/>
          </c:dLbls>
          <c:cat>
            <c:strRef>
              <c:f>(List2!$B$10,List2!$B$12)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(List2!$F$10,List2!$F$12)</c:f>
              <c:numCache>
                <c:formatCode>0.00%</c:formatCode>
                <c:ptCount val="2"/>
                <c:pt idx="0">
                  <c:v>0.53333333333333333</c:v>
                </c:pt>
                <c:pt idx="1">
                  <c:v>0.52032520325203269</c:v>
                </c:pt>
              </c:numCache>
            </c:numRef>
          </c:val>
        </c:ser>
        <c:gapWidth val="339"/>
        <c:axId val="98223616"/>
        <c:axId val="98225152"/>
      </c:barChart>
      <c:catAx>
        <c:axId val="98223616"/>
        <c:scaling>
          <c:orientation val="minMax"/>
        </c:scaling>
        <c:axPos val="b"/>
        <c:majorTickMark val="none"/>
        <c:tickLblPos val="nextTo"/>
        <c:crossAx val="98225152"/>
        <c:crosses val="autoZero"/>
        <c:auto val="1"/>
        <c:lblAlgn val="ctr"/>
        <c:lblOffset val="100"/>
        <c:tickLblSkip val="1"/>
      </c:catAx>
      <c:valAx>
        <c:axId val="9822515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98223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33"/>
          <c:w val="0.21654709827938173"/>
          <c:h val="0.31152795548704221"/>
        </c:manualLayout>
      </c:layout>
      <c:spPr>
        <a:ln w="15875"/>
      </c:sp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List2!$C$13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showVal val="1"/>
          </c:dLbls>
          <c:cat>
            <c:strRef>
              <c:f>(List2!$B$14,List2!$B$16)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(List2!$C$14,List2!$C$16)</c:f>
              <c:numCache>
                <c:formatCode>0.00%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0"/>
          <c:order val="1"/>
          <c:tx>
            <c:strRef>
              <c:f>List2!$D$13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(List2!$B$14,List2!$B$16)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(List2!$D$14,List2!$D$16)</c:f>
              <c:numCache>
                <c:formatCode>0.00%</c:formatCode>
                <c:ptCount val="2"/>
                <c:pt idx="0">
                  <c:v>6.666666666666668E-2</c:v>
                </c:pt>
                <c:pt idx="1">
                  <c:v>4.9180327868852472E-2</c:v>
                </c:pt>
              </c:numCache>
            </c:numRef>
          </c:val>
        </c:ser>
        <c:ser>
          <c:idx val="2"/>
          <c:order val="2"/>
          <c:tx>
            <c:strRef>
              <c:f>List2!$E$13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68D66B"/>
            </a:solidFill>
          </c:spPr>
          <c:dLbls>
            <c:showVal val="1"/>
          </c:dLbls>
          <c:cat>
            <c:strRef>
              <c:f>(List2!$B$14,List2!$B$16)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(List2!$E$14,List2!$E$16)</c:f>
              <c:numCache>
                <c:formatCode>0.00%</c:formatCode>
                <c:ptCount val="2"/>
                <c:pt idx="0">
                  <c:v>0.2</c:v>
                </c:pt>
                <c:pt idx="1">
                  <c:v>0.22950819672131154</c:v>
                </c:pt>
              </c:numCache>
            </c:numRef>
          </c:val>
        </c:ser>
        <c:ser>
          <c:idx val="3"/>
          <c:order val="3"/>
          <c:tx>
            <c:strRef>
              <c:f>List2!$F$13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showVal val="1"/>
          </c:dLbls>
          <c:cat>
            <c:strRef>
              <c:f>(List2!$B$14,List2!$B$16)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(List2!$F$14,List2!$F$16)</c:f>
              <c:numCache>
                <c:formatCode>0.00%</c:formatCode>
                <c:ptCount val="2"/>
                <c:pt idx="0">
                  <c:v>0.7333333333333335</c:v>
                </c:pt>
                <c:pt idx="1">
                  <c:v>0.72131147540983631</c:v>
                </c:pt>
              </c:numCache>
            </c:numRef>
          </c:val>
        </c:ser>
        <c:gapWidth val="339"/>
        <c:shape val="cylinder"/>
        <c:axId val="98335744"/>
        <c:axId val="98358016"/>
        <c:axId val="0"/>
      </c:bar3DChart>
      <c:catAx>
        <c:axId val="98335744"/>
        <c:scaling>
          <c:orientation val="minMax"/>
        </c:scaling>
        <c:axPos val="b"/>
        <c:majorTickMark val="none"/>
        <c:tickLblPos val="nextTo"/>
        <c:crossAx val="98358016"/>
        <c:crosses val="autoZero"/>
        <c:auto val="1"/>
        <c:lblAlgn val="ctr"/>
        <c:lblOffset val="100"/>
        <c:tickLblSkip val="1"/>
      </c:catAx>
      <c:valAx>
        <c:axId val="9835801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98335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33"/>
          <c:w val="0.28347979265413331"/>
          <c:h val="0.52492078519730256"/>
        </c:manualLayout>
      </c:layout>
      <c:spPr>
        <a:ln w="15875"/>
      </c:sp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List2!$C$17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showVal val="1"/>
          </c:dLbls>
          <c:cat>
            <c:strRef>
              <c:f>(List2!$B$18,List2!$B$20)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(List2!$C$18,List2!$C$20)</c:f>
              <c:numCache>
                <c:formatCode>0.00%</c:formatCode>
                <c:ptCount val="2"/>
                <c:pt idx="0">
                  <c:v>0</c:v>
                </c:pt>
                <c:pt idx="1">
                  <c:v>8.130081300813009E-3</c:v>
                </c:pt>
              </c:numCache>
            </c:numRef>
          </c:val>
        </c:ser>
        <c:ser>
          <c:idx val="0"/>
          <c:order val="1"/>
          <c:tx>
            <c:strRef>
              <c:f>List2!$D$17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(List2!$B$18,List2!$B$20)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(List2!$D$18,List2!$D$20)</c:f>
              <c:numCache>
                <c:formatCode>0.00%</c:formatCode>
                <c:ptCount val="2"/>
                <c:pt idx="0">
                  <c:v>0.13333333333333339</c:v>
                </c:pt>
                <c:pt idx="1">
                  <c:v>0.20325203252032531</c:v>
                </c:pt>
              </c:numCache>
            </c:numRef>
          </c:val>
        </c:ser>
        <c:ser>
          <c:idx val="2"/>
          <c:order val="2"/>
          <c:tx>
            <c:strRef>
              <c:f>List2!$E$17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68D66B"/>
            </a:solidFill>
          </c:spPr>
          <c:dLbls>
            <c:showVal val="1"/>
          </c:dLbls>
          <c:cat>
            <c:strRef>
              <c:f>(List2!$B$18,List2!$B$20)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(List2!$E$18,List2!$E$20)</c:f>
              <c:numCache>
                <c:formatCode>0.00%</c:formatCode>
                <c:ptCount val="2"/>
                <c:pt idx="0">
                  <c:v>0.13333333333333339</c:v>
                </c:pt>
                <c:pt idx="1">
                  <c:v>0.30894308943089432</c:v>
                </c:pt>
              </c:numCache>
            </c:numRef>
          </c:val>
        </c:ser>
        <c:ser>
          <c:idx val="3"/>
          <c:order val="3"/>
          <c:tx>
            <c:strRef>
              <c:f>List2!$F$17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showVal val="1"/>
          </c:dLbls>
          <c:cat>
            <c:strRef>
              <c:f>(List2!$B$18,List2!$B$20)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(List2!$F$18,List2!$F$20)</c:f>
              <c:numCache>
                <c:formatCode>0.00%</c:formatCode>
                <c:ptCount val="2"/>
                <c:pt idx="0">
                  <c:v>0.7333333333333335</c:v>
                </c:pt>
                <c:pt idx="1">
                  <c:v>0.47967479674796765</c:v>
                </c:pt>
              </c:numCache>
            </c:numRef>
          </c:val>
        </c:ser>
        <c:gapWidth val="339"/>
        <c:shape val="cylinder"/>
        <c:axId val="98472704"/>
        <c:axId val="98474240"/>
        <c:axId val="0"/>
      </c:bar3DChart>
      <c:catAx>
        <c:axId val="98472704"/>
        <c:scaling>
          <c:orientation val="minMax"/>
        </c:scaling>
        <c:axPos val="b"/>
        <c:majorTickMark val="none"/>
        <c:tickLblPos val="nextTo"/>
        <c:crossAx val="98474240"/>
        <c:crosses val="autoZero"/>
        <c:auto val="1"/>
        <c:lblAlgn val="ctr"/>
        <c:lblOffset val="100"/>
        <c:tickLblSkip val="1"/>
      </c:catAx>
      <c:valAx>
        <c:axId val="9847424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9847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33"/>
          <c:w val="0.28347979265413331"/>
          <c:h val="0.52492078519730256"/>
        </c:manualLayout>
      </c:layout>
      <c:spPr>
        <a:ln w="15875"/>
      </c:sp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List2!$C$21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showVal val="1"/>
          </c:dLbls>
          <c:cat>
            <c:strRef>
              <c:f>(List2!$B$22,List2!$B$24)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(List2!$C$22,List2!$C$24)</c:f>
              <c:numCache>
                <c:formatCode>0.00%</c:formatCode>
                <c:ptCount val="2"/>
                <c:pt idx="0">
                  <c:v>0</c:v>
                </c:pt>
                <c:pt idx="1">
                  <c:v>6.5573770491803282E-2</c:v>
                </c:pt>
              </c:numCache>
            </c:numRef>
          </c:val>
        </c:ser>
        <c:ser>
          <c:idx val="0"/>
          <c:order val="1"/>
          <c:tx>
            <c:strRef>
              <c:f>List2!$D$21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(List2!$B$22,List2!$B$24)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(List2!$D$22,List2!$D$24)</c:f>
              <c:numCache>
                <c:formatCode>0.00%</c:formatCode>
                <c:ptCount val="2"/>
                <c:pt idx="0">
                  <c:v>0.13333333333333339</c:v>
                </c:pt>
                <c:pt idx="1">
                  <c:v>6.5573770491803282E-2</c:v>
                </c:pt>
              </c:numCache>
            </c:numRef>
          </c:val>
        </c:ser>
        <c:ser>
          <c:idx val="2"/>
          <c:order val="2"/>
          <c:tx>
            <c:strRef>
              <c:f>List2!$E$21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68D66B"/>
            </a:solidFill>
          </c:spPr>
          <c:dLbls>
            <c:showVal val="1"/>
          </c:dLbls>
          <c:cat>
            <c:strRef>
              <c:f>(List2!$B$22,List2!$B$24)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(List2!$E$22,List2!$E$24)</c:f>
              <c:numCache>
                <c:formatCode>0.00%</c:formatCode>
                <c:ptCount val="2"/>
                <c:pt idx="0">
                  <c:v>0.13333333333333339</c:v>
                </c:pt>
                <c:pt idx="1">
                  <c:v>0.34426229508196732</c:v>
                </c:pt>
              </c:numCache>
            </c:numRef>
          </c:val>
        </c:ser>
        <c:ser>
          <c:idx val="3"/>
          <c:order val="3"/>
          <c:tx>
            <c:strRef>
              <c:f>List2!$F$21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showVal val="1"/>
          </c:dLbls>
          <c:cat>
            <c:strRef>
              <c:f>(List2!$B$22,List2!$B$24)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(List2!$F$22,List2!$F$24)</c:f>
              <c:numCache>
                <c:formatCode>0.00%</c:formatCode>
                <c:ptCount val="2"/>
                <c:pt idx="0">
                  <c:v>0.7333333333333335</c:v>
                </c:pt>
                <c:pt idx="1">
                  <c:v>0.52459016393442626</c:v>
                </c:pt>
              </c:numCache>
            </c:numRef>
          </c:val>
        </c:ser>
        <c:gapWidth val="339"/>
        <c:shape val="cylinder"/>
        <c:axId val="98593024"/>
        <c:axId val="98607104"/>
        <c:axId val="0"/>
      </c:bar3DChart>
      <c:catAx>
        <c:axId val="98593024"/>
        <c:scaling>
          <c:orientation val="minMax"/>
        </c:scaling>
        <c:axPos val="b"/>
        <c:majorTickMark val="none"/>
        <c:tickLblPos val="nextTo"/>
        <c:crossAx val="98607104"/>
        <c:crosses val="autoZero"/>
        <c:auto val="1"/>
        <c:lblAlgn val="ctr"/>
        <c:lblOffset val="100"/>
        <c:tickLblSkip val="1"/>
      </c:catAx>
      <c:valAx>
        <c:axId val="9860710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98593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33"/>
          <c:w val="0.28347979265413331"/>
          <c:h val="0.52492078519730256"/>
        </c:manualLayout>
      </c:layout>
      <c:spPr>
        <a:ln w="15875"/>
      </c:sp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List1!$C$30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List1!$B$31:$B$32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List1!$C$31:$C$32</c:f>
              <c:numCache>
                <c:formatCode>0.00%</c:formatCode>
                <c:ptCount val="2"/>
                <c:pt idx="0">
                  <c:v>0</c:v>
                </c:pt>
                <c:pt idx="1">
                  <c:v>2.3255813953488372E-2</c:v>
                </c:pt>
              </c:numCache>
            </c:numRef>
          </c:val>
        </c:ser>
        <c:ser>
          <c:idx val="2"/>
          <c:order val="1"/>
          <c:tx>
            <c:strRef>
              <c:f>List1!$D$30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List1!$B$31:$B$32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List1!$D$31:$D$32</c:f>
              <c:numCache>
                <c:formatCode>0.00%</c:formatCode>
                <c:ptCount val="2"/>
                <c:pt idx="0">
                  <c:v>0.13333333333333341</c:v>
                </c:pt>
                <c:pt idx="1">
                  <c:v>4.6511627906976862E-2</c:v>
                </c:pt>
              </c:numCache>
            </c:numRef>
          </c:val>
        </c:ser>
        <c:ser>
          <c:idx val="0"/>
          <c:order val="2"/>
          <c:tx>
            <c:strRef>
              <c:f>List1!$E$30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List1!$B$31:$B$32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List1!$E$31:$E$32</c:f>
              <c:numCache>
                <c:formatCode>0.00%</c:formatCode>
                <c:ptCount val="2"/>
                <c:pt idx="0">
                  <c:v>0.2</c:v>
                </c:pt>
                <c:pt idx="1">
                  <c:v>0.32558139534883823</c:v>
                </c:pt>
              </c:numCache>
            </c:numRef>
          </c:val>
        </c:ser>
        <c:ser>
          <c:idx val="3"/>
          <c:order val="3"/>
          <c:tx>
            <c:strRef>
              <c:f>List1!$F$30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List1!$B$31:$B$32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List1!$F$31:$F$32</c:f>
              <c:numCache>
                <c:formatCode>0.00%</c:formatCode>
                <c:ptCount val="2"/>
                <c:pt idx="0">
                  <c:v>0.66666666666666663</c:v>
                </c:pt>
                <c:pt idx="1">
                  <c:v>0.60465116279069764</c:v>
                </c:pt>
              </c:numCache>
            </c:numRef>
          </c:val>
        </c:ser>
        <c:gapWidth val="339"/>
        <c:shape val="box"/>
        <c:axId val="66558208"/>
        <c:axId val="66568192"/>
        <c:axId val="0"/>
      </c:bar3DChart>
      <c:catAx>
        <c:axId val="665582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6568192"/>
        <c:crosses val="autoZero"/>
        <c:auto val="1"/>
        <c:lblAlgn val="ctr"/>
        <c:lblOffset val="100"/>
        <c:tickLblSkip val="1"/>
      </c:catAx>
      <c:valAx>
        <c:axId val="6656819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6558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List2!$C$25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showVal val="1"/>
          </c:dLbls>
          <c:cat>
            <c:strRef>
              <c:f>List2!$B$26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List2!$C$26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0"/>
          <c:order val="1"/>
          <c:tx>
            <c:strRef>
              <c:f>List2!$D$25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List2!$B$26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List2!$D$26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List2!$E$25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68D66B"/>
            </a:solidFill>
          </c:spPr>
          <c:dLbls>
            <c:showVal val="1"/>
          </c:dLbls>
          <c:cat>
            <c:strRef>
              <c:f>List2!$B$26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List2!$E$26</c:f>
              <c:numCache>
                <c:formatCode>0.00%</c:formatCode>
                <c:ptCount val="1"/>
                <c:pt idx="0">
                  <c:v>0.33333333333333331</c:v>
                </c:pt>
              </c:numCache>
            </c:numRef>
          </c:val>
        </c:ser>
        <c:ser>
          <c:idx val="3"/>
          <c:order val="3"/>
          <c:tx>
            <c:strRef>
              <c:f>List2!$F$25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showVal val="1"/>
          </c:dLbls>
          <c:cat>
            <c:strRef>
              <c:f>List2!$B$26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List2!$F$26</c:f>
              <c:numCache>
                <c:formatCode>0.00%</c:formatCode>
                <c:ptCount val="1"/>
                <c:pt idx="0">
                  <c:v>0.66666666666666663</c:v>
                </c:pt>
              </c:numCache>
            </c:numRef>
          </c:val>
        </c:ser>
        <c:gapWidth val="339"/>
        <c:shape val="cylinder"/>
        <c:axId val="98537472"/>
        <c:axId val="98539008"/>
        <c:axId val="0"/>
      </c:bar3DChart>
      <c:catAx>
        <c:axId val="98537472"/>
        <c:scaling>
          <c:orientation val="minMax"/>
        </c:scaling>
        <c:axPos val="b"/>
        <c:majorTickMark val="none"/>
        <c:tickLblPos val="nextTo"/>
        <c:crossAx val="98539008"/>
        <c:crosses val="autoZero"/>
        <c:auto val="1"/>
        <c:lblAlgn val="ctr"/>
        <c:lblOffset val="100"/>
        <c:tickLblSkip val="1"/>
      </c:catAx>
      <c:valAx>
        <c:axId val="9853900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98537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44"/>
          <c:w val="0.28347979265413331"/>
          <c:h val="0.52492078519730256"/>
        </c:manualLayout>
      </c:layout>
      <c:spPr>
        <a:ln w="15875"/>
      </c:spPr>
    </c:legend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List2!$C$29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showVal val="1"/>
          </c:dLbls>
          <c:cat>
            <c:strRef>
              <c:f>List2!$B$30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List2!$C$30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0"/>
          <c:order val="1"/>
          <c:tx>
            <c:strRef>
              <c:f>List2!$D$29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List2!$B$30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List2!$D$30</c:f>
              <c:numCache>
                <c:formatCode>0.00%</c:formatCode>
                <c:ptCount val="1"/>
                <c:pt idx="0">
                  <c:v>6.666666666666668E-2</c:v>
                </c:pt>
              </c:numCache>
            </c:numRef>
          </c:val>
        </c:ser>
        <c:ser>
          <c:idx val="2"/>
          <c:order val="2"/>
          <c:tx>
            <c:strRef>
              <c:f>List2!$E$29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68D66B"/>
            </a:solidFill>
          </c:spPr>
          <c:dLbls>
            <c:showVal val="1"/>
          </c:dLbls>
          <c:cat>
            <c:strRef>
              <c:f>List2!$B$30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List2!$E$30</c:f>
              <c:numCache>
                <c:formatCode>0.00%</c:formatCode>
                <c:ptCount val="1"/>
                <c:pt idx="0">
                  <c:v>0.13333333333333341</c:v>
                </c:pt>
              </c:numCache>
            </c:numRef>
          </c:val>
        </c:ser>
        <c:ser>
          <c:idx val="3"/>
          <c:order val="3"/>
          <c:tx>
            <c:strRef>
              <c:f>List2!$F$29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showVal val="1"/>
          </c:dLbls>
          <c:cat>
            <c:strRef>
              <c:f>List2!$B$30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List2!$F$30</c:f>
              <c:numCache>
                <c:formatCode>0.00%</c:formatCode>
                <c:ptCount val="1"/>
                <c:pt idx="0">
                  <c:v>0.8</c:v>
                </c:pt>
              </c:numCache>
            </c:numRef>
          </c:val>
        </c:ser>
        <c:gapWidth val="339"/>
        <c:shape val="cylinder"/>
        <c:axId val="98395648"/>
        <c:axId val="98397184"/>
        <c:axId val="0"/>
      </c:bar3DChart>
      <c:catAx>
        <c:axId val="98395648"/>
        <c:scaling>
          <c:orientation val="minMax"/>
        </c:scaling>
        <c:axPos val="b"/>
        <c:majorTickMark val="none"/>
        <c:tickLblPos val="nextTo"/>
        <c:crossAx val="98397184"/>
        <c:crosses val="autoZero"/>
        <c:auto val="1"/>
        <c:lblAlgn val="ctr"/>
        <c:lblOffset val="100"/>
        <c:tickLblSkip val="1"/>
      </c:catAx>
      <c:valAx>
        <c:axId val="9839718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98395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44"/>
          <c:w val="0.28347979265413331"/>
          <c:h val="0.52492078519730256"/>
        </c:manualLayout>
      </c:layout>
      <c:spPr>
        <a:ln w="15875"/>
      </c:spPr>
    </c:legend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perspective val="30"/>
    </c:view3D>
    <c:plotArea>
      <c:layout/>
      <c:bar3DChart>
        <c:barDir val="col"/>
        <c:grouping val="clustered"/>
        <c:ser>
          <c:idx val="1"/>
          <c:order val="0"/>
          <c:tx>
            <c:strRef>
              <c:f>List2!$C$33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showVal val="1"/>
          </c:dLbls>
          <c:cat>
            <c:strRef>
              <c:f>List2!$B$34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List2!$C$34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ser>
          <c:idx val="0"/>
          <c:order val="1"/>
          <c:tx>
            <c:strRef>
              <c:f>List2!$D$33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List2!$B$34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List2!$D$34</c:f>
              <c:numCache>
                <c:formatCode>0.00%</c:formatCode>
                <c:ptCount val="1"/>
                <c:pt idx="0">
                  <c:v>6.666666666666668E-2</c:v>
                </c:pt>
              </c:numCache>
            </c:numRef>
          </c:val>
        </c:ser>
        <c:ser>
          <c:idx val="2"/>
          <c:order val="2"/>
          <c:tx>
            <c:strRef>
              <c:f>List2!$E$33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68D66B"/>
            </a:solidFill>
          </c:spPr>
          <c:dLbls>
            <c:showVal val="1"/>
          </c:dLbls>
          <c:cat>
            <c:strRef>
              <c:f>List2!$B$34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List2!$E$34</c:f>
              <c:numCache>
                <c:formatCode>0.00%</c:formatCode>
                <c:ptCount val="1"/>
                <c:pt idx="0">
                  <c:v>0.2</c:v>
                </c:pt>
              </c:numCache>
            </c:numRef>
          </c:val>
        </c:ser>
        <c:ser>
          <c:idx val="3"/>
          <c:order val="3"/>
          <c:tx>
            <c:strRef>
              <c:f>List2!$F$33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showVal val="1"/>
          </c:dLbls>
          <c:cat>
            <c:strRef>
              <c:f>List2!$B$34</c:f>
              <c:strCache>
                <c:ptCount val="1"/>
                <c:pt idx="0">
                  <c:v>RODITELJI</c:v>
                </c:pt>
              </c:strCache>
            </c:strRef>
          </c:cat>
          <c:val>
            <c:numRef>
              <c:f>List2!$F$34</c:f>
              <c:numCache>
                <c:formatCode>0.00%</c:formatCode>
                <c:ptCount val="1"/>
                <c:pt idx="0">
                  <c:v>0.73333333333333361</c:v>
                </c:pt>
              </c:numCache>
            </c:numRef>
          </c:val>
        </c:ser>
        <c:gapWidth val="339"/>
        <c:shape val="cylinder"/>
        <c:axId val="98663424"/>
        <c:axId val="98673408"/>
        <c:axId val="0"/>
      </c:bar3DChart>
      <c:catAx>
        <c:axId val="98663424"/>
        <c:scaling>
          <c:orientation val="minMax"/>
        </c:scaling>
        <c:axPos val="b"/>
        <c:majorTickMark val="none"/>
        <c:tickLblPos val="nextTo"/>
        <c:crossAx val="98673408"/>
        <c:crosses val="autoZero"/>
        <c:auto val="1"/>
        <c:lblAlgn val="ctr"/>
        <c:lblOffset val="100"/>
        <c:tickLblSkip val="1"/>
      </c:catAx>
      <c:valAx>
        <c:axId val="9867340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98663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28164973802052"/>
          <c:y val="0.12399708242159044"/>
          <c:w val="0.28347979265413331"/>
          <c:h val="0.52492078519730256"/>
        </c:manualLayout>
      </c:layout>
      <c:spPr>
        <a:ln w="15875"/>
      </c:sp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percentStacked"/>
        <c:ser>
          <c:idx val="0"/>
          <c:order val="0"/>
          <c:tx>
            <c:strRef>
              <c:f>List3!$C$2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(List3!$B$3,List3!$B$5)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(List3!$C$3,List3!$C$5)</c:f>
              <c:numCache>
                <c:formatCode>0.00%</c:formatCode>
                <c:ptCount val="2"/>
                <c:pt idx="0">
                  <c:v>0.85714285714285765</c:v>
                </c:pt>
                <c:pt idx="1">
                  <c:v>0.62601626016260159</c:v>
                </c:pt>
              </c:numCache>
            </c:numRef>
          </c:val>
        </c:ser>
        <c:ser>
          <c:idx val="1"/>
          <c:order val="1"/>
          <c:tx>
            <c:strRef>
              <c:f>List3!$D$2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(List3!$B$3,List3!$B$5)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(List3!$D$3,List3!$D$5)</c:f>
              <c:numCache>
                <c:formatCode>0.00%</c:formatCode>
                <c:ptCount val="2"/>
                <c:pt idx="0">
                  <c:v>0.14285714285714313</c:v>
                </c:pt>
                <c:pt idx="1">
                  <c:v>0.37398373983739891</c:v>
                </c:pt>
              </c:numCache>
            </c:numRef>
          </c:val>
        </c:ser>
        <c:ser>
          <c:idx val="2"/>
          <c:order val="2"/>
          <c:tx>
            <c:strRef>
              <c:f>List3!$E$2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(List3!$B$3,List3!$B$5)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(List3!$E$3,List3!$E$5)</c:f>
              <c:numCache>
                <c:formatCode>General</c:formatCode>
                <c:ptCount val="2"/>
              </c:numCache>
            </c:numRef>
          </c:val>
        </c:ser>
        <c:overlap val="100"/>
        <c:axId val="98700288"/>
        <c:axId val="98718464"/>
      </c:barChart>
      <c:catAx>
        <c:axId val="98700288"/>
        <c:scaling>
          <c:orientation val="minMax"/>
        </c:scaling>
        <c:axPos val="b"/>
        <c:tickLblPos val="nextTo"/>
        <c:crossAx val="98718464"/>
        <c:crosses val="autoZero"/>
        <c:auto val="1"/>
        <c:lblAlgn val="ctr"/>
        <c:lblOffset val="100"/>
      </c:catAx>
      <c:valAx>
        <c:axId val="98718464"/>
        <c:scaling>
          <c:orientation val="minMax"/>
        </c:scaling>
        <c:axPos val="l"/>
        <c:majorGridlines/>
        <c:numFmt formatCode="0%" sourceLinked="1"/>
        <c:tickLblPos val="nextTo"/>
        <c:crossAx val="98700288"/>
        <c:crosses val="autoZero"/>
        <c:crossBetween val="between"/>
      </c:valAx>
    </c:plotArea>
    <c:legend>
      <c:legendPos val="r"/>
      <c:legendEntry>
        <c:idx val="0"/>
        <c:delete val="1"/>
      </c:legendEntry>
      <c:layout/>
    </c:legend>
    <c:plotVisOnly val="1"/>
  </c:chart>
  <c:txPr>
    <a:bodyPr/>
    <a:lstStyle/>
    <a:p>
      <a:pPr>
        <a:defRPr sz="1600"/>
      </a:pPr>
      <a:endParaRPr lang="sr-Latn-CS"/>
    </a:p>
  </c:txPr>
  <c:externalData r:id="rId1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percentStacked"/>
        <c:ser>
          <c:idx val="0"/>
          <c:order val="0"/>
          <c:tx>
            <c:strRef>
              <c:f>List3!$C$6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showVal val="1"/>
          </c:dLbls>
          <c:cat>
            <c:strRef>
              <c:f>(List3!$B$7,List3!$B$9)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(List3!$C$7,List3!$C$9)</c:f>
              <c:numCache>
                <c:formatCode>0.00%</c:formatCode>
                <c:ptCount val="2"/>
                <c:pt idx="0">
                  <c:v>0.26666666666666705</c:v>
                </c:pt>
                <c:pt idx="1">
                  <c:v>0.53658536585365735</c:v>
                </c:pt>
              </c:numCache>
            </c:numRef>
          </c:val>
        </c:ser>
        <c:ser>
          <c:idx val="2"/>
          <c:order val="1"/>
          <c:tx>
            <c:strRef>
              <c:f>List3!$D$6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(List3!$B$7,List3!$B$9)</c:f>
              <c:strCache>
                <c:ptCount val="2"/>
                <c:pt idx="0">
                  <c:v>RODITELJI</c:v>
                </c:pt>
                <c:pt idx="1">
                  <c:v>UČENICI</c:v>
                </c:pt>
              </c:strCache>
            </c:strRef>
          </c:cat>
          <c:val>
            <c:numRef>
              <c:f>(List3!$D$7,List3!$D$9)</c:f>
              <c:numCache>
                <c:formatCode>0.00%</c:formatCode>
                <c:ptCount val="2"/>
                <c:pt idx="0">
                  <c:v>0.66666666666666663</c:v>
                </c:pt>
                <c:pt idx="1">
                  <c:v>0.46341463414634182</c:v>
                </c:pt>
              </c:numCache>
            </c:numRef>
          </c:val>
        </c:ser>
        <c:overlap val="100"/>
        <c:axId val="98752768"/>
        <c:axId val="98762752"/>
      </c:barChart>
      <c:catAx>
        <c:axId val="98752768"/>
        <c:scaling>
          <c:orientation val="minMax"/>
        </c:scaling>
        <c:axPos val="b"/>
        <c:tickLblPos val="nextTo"/>
        <c:crossAx val="98762752"/>
        <c:crosses val="autoZero"/>
        <c:auto val="1"/>
        <c:lblAlgn val="ctr"/>
        <c:lblOffset val="100"/>
      </c:catAx>
      <c:valAx>
        <c:axId val="98762752"/>
        <c:scaling>
          <c:orientation val="minMax"/>
        </c:scaling>
        <c:axPos val="l"/>
        <c:majorGridlines/>
        <c:numFmt formatCode="0%" sourceLinked="1"/>
        <c:tickLblPos val="nextTo"/>
        <c:crossAx val="98752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/>
      </a:pPr>
      <a:endParaRPr lang="sr-Latn-CS"/>
    </a:p>
  </c:txPr>
  <c:externalData r:id="rId1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>
        <c:manualLayout>
          <c:layoutTarget val="inner"/>
          <c:xMode val="edge"/>
          <c:yMode val="edge"/>
          <c:x val="0.12800366968017887"/>
          <c:y val="3.1525296626057402E-2"/>
          <c:w val="0.67948289358567127"/>
          <c:h val="0.67290793740974975"/>
        </c:manualLayout>
      </c:layout>
      <c:bar3DChart>
        <c:barDir val="col"/>
        <c:grouping val="clustered"/>
        <c:ser>
          <c:idx val="0"/>
          <c:order val="0"/>
          <c:tx>
            <c:strRef>
              <c:f>List3!$B$15</c:f>
              <c:strCache>
                <c:ptCount val="1"/>
                <c:pt idx="0">
                  <c:v>RODITELJI</c:v>
                </c:pt>
              </c:strCache>
            </c:strRef>
          </c:tx>
          <c:dLbls>
            <c:showVal val="1"/>
          </c:dLbls>
          <c:cat>
            <c:strRef>
              <c:f>List3!$C$14:$F$14</c:f>
              <c:strCache>
                <c:ptCount val="4"/>
                <c:pt idx="0">
                  <c:v>RAVNATELJ</c:v>
                </c:pt>
                <c:pt idx="1">
                  <c:v>VODITELJICA SMJENE</c:v>
                </c:pt>
                <c:pt idx="2">
                  <c:v>PEDAGOGINJA</c:v>
                </c:pt>
                <c:pt idx="3">
                  <c:v>KNJIŽNIČARKA</c:v>
                </c:pt>
              </c:strCache>
            </c:strRef>
          </c:cat>
          <c:val>
            <c:numRef>
              <c:f>List3!$C$15:$F$15</c:f>
              <c:numCache>
                <c:formatCode>0.00%</c:formatCode>
                <c:ptCount val="4"/>
                <c:pt idx="0">
                  <c:v>0.73333333333333361</c:v>
                </c:pt>
                <c:pt idx="1">
                  <c:v>0.4</c:v>
                </c:pt>
                <c:pt idx="2">
                  <c:v>0.8666666666666667</c:v>
                </c:pt>
                <c:pt idx="3">
                  <c:v>0.13333333333333341</c:v>
                </c:pt>
              </c:numCache>
            </c:numRef>
          </c:val>
        </c:ser>
        <c:ser>
          <c:idx val="2"/>
          <c:order val="1"/>
          <c:tx>
            <c:strRef>
              <c:f>List3!$B$16</c:f>
              <c:strCache>
                <c:ptCount val="1"/>
                <c:pt idx="0">
                  <c:v>NASTAVNICI</c:v>
                </c:pt>
              </c:strCache>
            </c:strRef>
          </c:tx>
          <c:spPr>
            <a:solidFill>
              <a:srgbClr val="AE186E"/>
            </a:solidFill>
          </c:spPr>
          <c:dLbls>
            <c:showVal val="1"/>
          </c:dLbls>
          <c:cat>
            <c:strRef>
              <c:f>List3!$C$14:$F$14</c:f>
              <c:strCache>
                <c:ptCount val="4"/>
                <c:pt idx="0">
                  <c:v>RAVNATELJ</c:v>
                </c:pt>
                <c:pt idx="1">
                  <c:v>VODITELJICA SMJENE</c:v>
                </c:pt>
                <c:pt idx="2">
                  <c:v>PEDAGOGINJA</c:v>
                </c:pt>
                <c:pt idx="3">
                  <c:v>KNJIŽNIČARKA</c:v>
                </c:pt>
              </c:strCache>
            </c:strRef>
          </c:cat>
          <c:val>
            <c:numRef>
              <c:f>List3!$C$16:$F$16</c:f>
              <c:numCache>
                <c:formatCode>0.00%</c:formatCode>
                <c:ptCount val="4"/>
                <c:pt idx="0">
                  <c:v>0.42553191489361702</c:v>
                </c:pt>
                <c:pt idx="1">
                  <c:v>0.5319148936170216</c:v>
                </c:pt>
                <c:pt idx="2">
                  <c:v>0.78723404255319274</c:v>
                </c:pt>
                <c:pt idx="3">
                  <c:v>0.14893617021276617</c:v>
                </c:pt>
              </c:numCache>
            </c:numRef>
          </c:val>
        </c:ser>
        <c:ser>
          <c:idx val="1"/>
          <c:order val="2"/>
          <c:tx>
            <c:strRef>
              <c:f>List3!$B$17</c:f>
              <c:strCache>
                <c:ptCount val="1"/>
                <c:pt idx="0">
                  <c:v>UČENICI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List3!$C$14:$F$14</c:f>
              <c:strCache>
                <c:ptCount val="4"/>
                <c:pt idx="0">
                  <c:v>RAVNATELJ</c:v>
                </c:pt>
                <c:pt idx="1">
                  <c:v>VODITELJICA SMJENE</c:v>
                </c:pt>
                <c:pt idx="2">
                  <c:v>PEDAGOGINJA</c:v>
                </c:pt>
                <c:pt idx="3">
                  <c:v>KNJIŽNIČARKA</c:v>
                </c:pt>
              </c:strCache>
            </c:strRef>
          </c:cat>
          <c:val>
            <c:numRef>
              <c:f>List3!$C$17:$F$17</c:f>
              <c:numCache>
                <c:formatCode>0.00%</c:formatCode>
                <c:ptCount val="4"/>
                <c:pt idx="0">
                  <c:v>0.20325203252032562</c:v>
                </c:pt>
                <c:pt idx="1">
                  <c:v>0.15447154471544736</c:v>
                </c:pt>
                <c:pt idx="2">
                  <c:v>0.74796747967479771</c:v>
                </c:pt>
                <c:pt idx="3">
                  <c:v>1.6260162601626021E-2</c:v>
                </c:pt>
              </c:numCache>
            </c:numRef>
          </c:val>
        </c:ser>
        <c:shape val="box"/>
        <c:axId val="98920320"/>
        <c:axId val="98921856"/>
        <c:axId val="0"/>
      </c:bar3DChart>
      <c:catAx>
        <c:axId val="98920320"/>
        <c:scaling>
          <c:orientation val="minMax"/>
        </c:scaling>
        <c:axPos val="b"/>
        <c:tickLblPos val="nextTo"/>
        <c:crossAx val="98921856"/>
        <c:crosses val="autoZero"/>
        <c:auto val="1"/>
        <c:lblAlgn val="ctr"/>
        <c:lblOffset val="100"/>
      </c:catAx>
      <c:valAx>
        <c:axId val="98921856"/>
        <c:scaling>
          <c:orientation val="minMax"/>
        </c:scaling>
        <c:axPos val="l"/>
        <c:majorGridlines/>
        <c:numFmt formatCode="0.00%" sourceLinked="1"/>
        <c:tickLblPos val="nextTo"/>
        <c:crossAx val="98920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63134295713045"/>
          <c:y val="0.40369317965689072"/>
          <c:w val="0.18054538495188138"/>
          <c:h val="0.24537187088902024"/>
        </c:manualLayout>
      </c:layout>
    </c:legend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>
        <c:manualLayout>
          <c:layoutTarget val="inner"/>
          <c:xMode val="edge"/>
          <c:yMode val="edge"/>
          <c:x val="0.13305913667994648"/>
          <c:y val="3.1525296626057402E-2"/>
          <c:w val="0.65971526579691331"/>
          <c:h val="0.5692965596415217"/>
        </c:manualLayout>
      </c:layout>
      <c:bar3DChart>
        <c:barDir val="col"/>
        <c:grouping val="clustered"/>
        <c:ser>
          <c:idx val="0"/>
          <c:order val="0"/>
          <c:tx>
            <c:strRef>
              <c:f>List3!$B$19</c:f>
              <c:strCache>
                <c:ptCount val="1"/>
                <c:pt idx="0">
                  <c:v>RODITELJI</c:v>
                </c:pt>
              </c:strCache>
            </c:strRef>
          </c:tx>
          <c:dLbls>
            <c:showVal val="1"/>
          </c:dLbls>
          <c:cat>
            <c:strRef>
              <c:f>List3!$C$18:$F$18</c:f>
              <c:strCache>
                <c:ptCount val="4"/>
                <c:pt idx="0">
                  <c:v>RAVNATELJ</c:v>
                </c:pt>
                <c:pt idx="1">
                  <c:v>VODITELJICA SMJENE</c:v>
                </c:pt>
                <c:pt idx="2">
                  <c:v>PEDAGOGINJA</c:v>
                </c:pt>
                <c:pt idx="3">
                  <c:v>KNJIŽNIČARKA</c:v>
                </c:pt>
              </c:strCache>
            </c:strRef>
          </c:cat>
          <c:val>
            <c:numRef>
              <c:f>List3!$C$19:$F$19</c:f>
              <c:numCache>
                <c:formatCode>0.00%</c:formatCode>
                <c:ptCount val="4"/>
                <c:pt idx="0">
                  <c:v>6.666666666666668E-2</c:v>
                </c:pt>
                <c:pt idx="1">
                  <c:v>6.666666666666668E-2</c:v>
                </c:pt>
                <c:pt idx="2">
                  <c:v>0</c:v>
                </c:pt>
                <c:pt idx="3">
                  <c:v>6.666666666666668E-2</c:v>
                </c:pt>
              </c:numCache>
            </c:numRef>
          </c:val>
        </c:ser>
        <c:ser>
          <c:idx val="2"/>
          <c:order val="1"/>
          <c:tx>
            <c:strRef>
              <c:f>List3!$B$21</c:f>
              <c:strCache>
                <c:ptCount val="1"/>
                <c:pt idx="0">
                  <c:v>UČENICI</c:v>
                </c:pt>
              </c:strCache>
            </c:strRef>
          </c:tx>
          <c:dLbls>
            <c:showVal val="1"/>
          </c:dLbls>
          <c:cat>
            <c:strRef>
              <c:f>List3!$C$18:$F$18</c:f>
              <c:strCache>
                <c:ptCount val="4"/>
                <c:pt idx="0">
                  <c:v>RAVNATELJ</c:v>
                </c:pt>
                <c:pt idx="1">
                  <c:v>VODITELJICA SMJENE</c:v>
                </c:pt>
                <c:pt idx="2">
                  <c:v>PEDAGOGINJA</c:v>
                </c:pt>
                <c:pt idx="3">
                  <c:v>KNJIŽNIČARKA</c:v>
                </c:pt>
              </c:strCache>
            </c:strRef>
          </c:cat>
          <c:val>
            <c:numRef>
              <c:f>List3!$C$21:$F$21</c:f>
              <c:numCache>
                <c:formatCode>0.00%</c:formatCode>
                <c:ptCount val="4"/>
                <c:pt idx="0">
                  <c:v>0.61788617886178854</c:v>
                </c:pt>
                <c:pt idx="1">
                  <c:v>3.2520325203252036E-2</c:v>
                </c:pt>
                <c:pt idx="2">
                  <c:v>3.2520325203252036E-2</c:v>
                </c:pt>
                <c:pt idx="3">
                  <c:v>0.10569105691056928</c:v>
                </c:pt>
              </c:numCache>
            </c:numRef>
          </c:val>
        </c:ser>
        <c:shape val="box"/>
        <c:axId val="98952320"/>
        <c:axId val="98953856"/>
        <c:axId val="0"/>
      </c:bar3DChart>
      <c:catAx>
        <c:axId val="98952320"/>
        <c:scaling>
          <c:orientation val="minMax"/>
        </c:scaling>
        <c:axPos val="b"/>
        <c:tickLblPos val="nextTo"/>
        <c:crossAx val="98953856"/>
        <c:crosses val="autoZero"/>
        <c:auto val="1"/>
        <c:lblAlgn val="ctr"/>
        <c:lblOffset val="100"/>
      </c:catAx>
      <c:valAx>
        <c:axId val="98953856"/>
        <c:scaling>
          <c:orientation val="minMax"/>
        </c:scaling>
        <c:axPos val="l"/>
        <c:majorGridlines/>
        <c:numFmt formatCode="0.00%" sourceLinked="1"/>
        <c:tickLblPos val="nextTo"/>
        <c:crossAx val="98952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871305851232334"/>
          <c:y val="0.40852401924335796"/>
          <c:w val="0.16575465444151752"/>
          <c:h val="0.16358124725934681"/>
        </c:manualLayout>
      </c:layout>
    </c:legend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3880611962978312"/>
          <c:y val="3.1525296626057402E-2"/>
          <c:w val="0.62335877423216834"/>
          <c:h val="0.5709572444748765"/>
        </c:manualLayout>
      </c:layout>
      <c:bar3DChart>
        <c:barDir val="col"/>
        <c:grouping val="clustered"/>
        <c:ser>
          <c:idx val="0"/>
          <c:order val="0"/>
          <c:tx>
            <c:strRef>
              <c:f>List3!$B$24</c:f>
              <c:strCache>
                <c:ptCount val="1"/>
                <c:pt idx="0">
                  <c:v>NASTAVNICI</c:v>
                </c:pt>
              </c:strCache>
            </c:strRef>
          </c:tx>
          <c:spPr>
            <a:solidFill>
              <a:srgbClr val="AE186E"/>
            </a:solidFill>
          </c:spPr>
          <c:dLbls>
            <c:showVal val="1"/>
          </c:dLbls>
          <c:cat>
            <c:strRef>
              <c:f>List3!$C$22:$F$22</c:f>
              <c:strCache>
                <c:ptCount val="4"/>
                <c:pt idx="0">
                  <c:v>RAVNATELJ</c:v>
                </c:pt>
                <c:pt idx="1">
                  <c:v>VODITELJICA SMJENE</c:v>
                </c:pt>
                <c:pt idx="2">
                  <c:v>PEDAGOGINJA</c:v>
                </c:pt>
                <c:pt idx="3">
                  <c:v>KNJIŽNIČARKA</c:v>
                </c:pt>
              </c:strCache>
            </c:strRef>
          </c:cat>
          <c:val>
            <c:numRef>
              <c:f>List3!$C$24:$F$24</c:f>
              <c:numCache>
                <c:formatCode>0.00%</c:formatCode>
                <c:ptCount val="4"/>
                <c:pt idx="0">
                  <c:v>0.42553191489361702</c:v>
                </c:pt>
                <c:pt idx="1">
                  <c:v>0.40425531914893614</c:v>
                </c:pt>
                <c:pt idx="2">
                  <c:v>0.91489361702127758</c:v>
                </c:pt>
                <c:pt idx="3">
                  <c:v>4.2553191489361722E-2</c:v>
                </c:pt>
              </c:numCache>
            </c:numRef>
          </c:val>
        </c:ser>
        <c:shape val="box"/>
        <c:axId val="98884608"/>
        <c:axId val="98890496"/>
        <c:axId val="0"/>
      </c:bar3DChart>
      <c:catAx>
        <c:axId val="98884608"/>
        <c:scaling>
          <c:orientation val="minMax"/>
        </c:scaling>
        <c:axPos val="b"/>
        <c:tickLblPos val="nextTo"/>
        <c:crossAx val="98890496"/>
        <c:crosses val="autoZero"/>
        <c:auto val="1"/>
        <c:lblAlgn val="ctr"/>
        <c:lblOffset val="100"/>
      </c:catAx>
      <c:valAx>
        <c:axId val="98890496"/>
        <c:scaling>
          <c:orientation val="minMax"/>
        </c:scaling>
        <c:axPos val="l"/>
        <c:majorGridlines/>
        <c:numFmt formatCode="0.00%" sourceLinked="1"/>
        <c:tickLblPos val="nextTo"/>
        <c:crossAx val="9888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40911094904361"/>
          <c:y val="0.40852401924335807"/>
          <c:w val="0.18470339559203541"/>
          <c:h val="0.16358124725934681"/>
        </c:manualLayout>
      </c:layout>
    </c:legend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2336372427130836"/>
          <c:y val="3.1525296626057402E-2"/>
          <c:w val="0.63944064557719849"/>
          <c:h val="0.5709572444748765"/>
        </c:manualLayout>
      </c:layout>
      <c:bar3DChart>
        <c:barDir val="col"/>
        <c:grouping val="clustered"/>
        <c:ser>
          <c:idx val="0"/>
          <c:order val="0"/>
          <c:tx>
            <c:strRef>
              <c:f>List3!$B$32</c:f>
              <c:strCache>
                <c:ptCount val="1"/>
                <c:pt idx="0">
                  <c:v>NASTAVNICI</c:v>
                </c:pt>
              </c:strCache>
            </c:strRef>
          </c:tx>
          <c:spPr>
            <a:solidFill>
              <a:srgbClr val="AE186E"/>
            </a:solidFill>
          </c:spPr>
          <c:dLbls>
            <c:showVal val="1"/>
          </c:dLbls>
          <c:cat>
            <c:strRef>
              <c:f>List3!$C$22:$F$22</c:f>
              <c:strCache>
                <c:ptCount val="4"/>
                <c:pt idx="0">
                  <c:v>RAVNATELJ</c:v>
                </c:pt>
                <c:pt idx="1">
                  <c:v>VODITELJICA SMJENE</c:v>
                </c:pt>
                <c:pt idx="2">
                  <c:v>PEDAGOGINJA</c:v>
                </c:pt>
                <c:pt idx="3">
                  <c:v>KNJIŽNIČARKA</c:v>
                </c:pt>
              </c:strCache>
            </c:strRef>
          </c:cat>
          <c:val>
            <c:numRef>
              <c:f>List3!$C$32:$F$32</c:f>
              <c:numCache>
                <c:formatCode>0.00%</c:formatCode>
                <c:ptCount val="4"/>
                <c:pt idx="0">
                  <c:v>0.57446808510638259</c:v>
                </c:pt>
                <c:pt idx="1">
                  <c:v>0.61702127659574635</c:v>
                </c:pt>
                <c:pt idx="2">
                  <c:v>0.48936170212766039</c:v>
                </c:pt>
                <c:pt idx="3">
                  <c:v>0.19148936170212796</c:v>
                </c:pt>
              </c:numCache>
            </c:numRef>
          </c:val>
        </c:ser>
        <c:shape val="box"/>
        <c:axId val="98985088"/>
        <c:axId val="98986624"/>
        <c:axId val="0"/>
      </c:bar3DChart>
      <c:catAx>
        <c:axId val="98985088"/>
        <c:scaling>
          <c:orientation val="minMax"/>
        </c:scaling>
        <c:axPos val="b"/>
        <c:tickLblPos val="nextTo"/>
        <c:crossAx val="98986624"/>
        <c:crosses val="autoZero"/>
        <c:auto val="1"/>
        <c:lblAlgn val="ctr"/>
        <c:lblOffset val="100"/>
      </c:catAx>
      <c:valAx>
        <c:axId val="98986624"/>
        <c:scaling>
          <c:orientation val="minMax"/>
        </c:scaling>
        <c:axPos val="l"/>
        <c:majorGridlines/>
        <c:numFmt formatCode="0.00%" sourceLinked="1"/>
        <c:tickLblPos val="nextTo"/>
        <c:crossAx val="98985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40911094904361"/>
          <c:y val="0.40852401924335807"/>
          <c:w val="0.18470339559203541"/>
          <c:h val="0.16358124725934681"/>
        </c:manualLayout>
      </c:layout>
    </c:legend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>
        <c:manualLayout>
          <c:layoutTarget val="inner"/>
          <c:xMode val="edge"/>
          <c:yMode val="edge"/>
          <c:x val="0.13797787388207641"/>
          <c:y val="3.1525296626057402E-2"/>
          <c:w val="0.62418698608700596"/>
          <c:h val="0.59333696312603923"/>
        </c:manualLayout>
      </c:layout>
      <c:barChart>
        <c:barDir val="col"/>
        <c:grouping val="stacked"/>
        <c:ser>
          <c:idx val="0"/>
          <c:order val="0"/>
          <c:tx>
            <c:strRef>
              <c:f>List3!$B$36</c:f>
              <c:strCache>
                <c:ptCount val="1"/>
                <c:pt idx="0">
                  <c:v>NASTAVNICI</c:v>
                </c:pt>
              </c:strCache>
            </c:strRef>
          </c:tx>
          <c:spPr>
            <a:solidFill>
              <a:srgbClr val="AE186E"/>
            </a:solidFill>
          </c:spPr>
          <c:dLbls>
            <c:showVal val="1"/>
          </c:dLbls>
          <c:cat>
            <c:strRef>
              <c:f>List3!$C$22:$F$22</c:f>
              <c:strCache>
                <c:ptCount val="4"/>
                <c:pt idx="0">
                  <c:v>RAVNATELJ</c:v>
                </c:pt>
                <c:pt idx="1">
                  <c:v>VODITELJICA SMJENE</c:v>
                </c:pt>
                <c:pt idx="2">
                  <c:v>PEDAGOGINJA</c:v>
                </c:pt>
                <c:pt idx="3">
                  <c:v>KNJIŽNIČARKA</c:v>
                </c:pt>
              </c:strCache>
            </c:strRef>
          </c:cat>
          <c:val>
            <c:numRef>
              <c:f>List3!$C$36:$F$36</c:f>
              <c:numCache>
                <c:formatCode>0.00%</c:formatCode>
                <c:ptCount val="4"/>
                <c:pt idx="0">
                  <c:v>0.72340425531914965</c:v>
                </c:pt>
                <c:pt idx="1">
                  <c:v>0.42553191489361702</c:v>
                </c:pt>
                <c:pt idx="2">
                  <c:v>0.2978723404255319</c:v>
                </c:pt>
                <c:pt idx="3">
                  <c:v>0.10638297872340426</c:v>
                </c:pt>
              </c:numCache>
            </c:numRef>
          </c:val>
        </c:ser>
        <c:overlap val="100"/>
        <c:axId val="99007488"/>
        <c:axId val="99021568"/>
      </c:barChart>
      <c:catAx>
        <c:axId val="99007488"/>
        <c:scaling>
          <c:orientation val="minMax"/>
        </c:scaling>
        <c:axPos val="b"/>
        <c:tickLblPos val="nextTo"/>
        <c:crossAx val="99021568"/>
        <c:crosses val="autoZero"/>
        <c:auto val="1"/>
        <c:lblAlgn val="ctr"/>
        <c:lblOffset val="100"/>
      </c:catAx>
      <c:valAx>
        <c:axId val="99021568"/>
        <c:scaling>
          <c:orientation val="minMax"/>
        </c:scaling>
        <c:axPos val="l"/>
        <c:majorGridlines/>
        <c:numFmt formatCode="0.00%" sourceLinked="1"/>
        <c:tickLblPos val="nextTo"/>
        <c:crossAx val="9900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40911094904361"/>
          <c:y val="0.40852401924335807"/>
          <c:w val="0.15284211075388132"/>
          <c:h val="6.347205454158085E-2"/>
        </c:manualLayout>
      </c:layout>
    </c:legend>
    <c:plotVisOnly val="1"/>
  </c:chart>
  <c:txPr>
    <a:bodyPr/>
    <a:lstStyle/>
    <a:p>
      <a:pPr>
        <a:defRPr sz="1600"/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plotArea>
      <c:layout/>
      <c:bar3DChart>
        <c:barDir val="col"/>
        <c:grouping val="standard"/>
        <c:ser>
          <c:idx val="1"/>
          <c:order val="0"/>
          <c:tx>
            <c:strRef>
              <c:f>List1!$C$34</c:f>
              <c:strCache>
                <c:ptCount val="1"/>
                <c:pt idx="0">
                  <c:v>UOPĆE NE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List1!$B$35:$B$36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List1!$C$35:$C$36</c:f>
              <c:numCache>
                <c:formatCode>0.00%</c:formatCode>
                <c:ptCount val="2"/>
                <c:pt idx="0">
                  <c:v>0</c:v>
                </c:pt>
                <c:pt idx="1">
                  <c:v>0.23913043478260895</c:v>
                </c:pt>
              </c:numCache>
            </c:numRef>
          </c:val>
        </c:ser>
        <c:ser>
          <c:idx val="2"/>
          <c:order val="1"/>
          <c:tx>
            <c:strRef>
              <c:f>List1!$D$34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68D66B"/>
              </a:solidFill>
            </a:ln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List1!$B$35:$B$36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List1!$D$35:$D$36</c:f>
              <c:numCache>
                <c:formatCode>0.00%</c:formatCode>
                <c:ptCount val="2"/>
                <c:pt idx="0">
                  <c:v>0.73333333333333361</c:v>
                </c:pt>
                <c:pt idx="1">
                  <c:v>0.19565217391304315</c:v>
                </c:pt>
              </c:numCache>
            </c:numRef>
          </c:val>
        </c:ser>
        <c:ser>
          <c:idx val="0"/>
          <c:order val="2"/>
          <c:tx>
            <c:strRef>
              <c:f>List1!$E$34</c:f>
              <c:strCache>
                <c:ptCount val="1"/>
                <c:pt idx="0">
                  <c:v>UGLAVNOM DA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List1!$B$35:$B$36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List1!$E$35:$E$36</c:f>
              <c:numCache>
                <c:formatCode>0.00%</c:formatCode>
                <c:ptCount val="2"/>
                <c:pt idx="0">
                  <c:v>6.666666666666668E-2</c:v>
                </c:pt>
                <c:pt idx="1">
                  <c:v>0.30434782608695682</c:v>
                </c:pt>
              </c:numCache>
            </c:numRef>
          </c:val>
        </c:ser>
        <c:ser>
          <c:idx val="3"/>
          <c:order val="3"/>
          <c:tx>
            <c:strRef>
              <c:f>List1!$F$34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00A249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sr-Latn-CS"/>
              </a:p>
            </c:txPr>
            <c:showVal val="1"/>
          </c:dLbls>
          <c:cat>
            <c:strRef>
              <c:f>List1!$B$35:$B$36</c:f>
              <c:strCache>
                <c:ptCount val="2"/>
                <c:pt idx="0">
                  <c:v>RODITELJI</c:v>
                </c:pt>
                <c:pt idx="1">
                  <c:v>NASTAVNICI</c:v>
                </c:pt>
              </c:strCache>
            </c:strRef>
          </c:cat>
          <c:val>
            <c:numRef>
              <c:f>List1!$F$35:$F$36</c:f>
              <c:numCache>
                <c:formatCode>0.00%</c:formatCode>
                <c:ptCount val="2"/>
                <c:pt idx="0">
                  <c:v>0.13333333333333341</c:v>
                </c:pt>
                <c:pt idx="1">
                  <c:v>0.26086956521739185</c:v>
                </c:pt>
              </c:numCache>
            </c:numRef>
          </c:val>
        </c:ser>
        <c:gapWidth val="339"/>
        <c:shape val="cylinder"/>
        <c:axId val="67751936"/>
        <c:axId val="67753472"/>
        <c:axId val="83214784"/>
      </c:bar3DChart>
      <c:catAx>
        <c:axId val="677519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7753472"/>
        <c:crosses val="autoZero"/>
        <c:auto val="1"/>
        <c:lblAlgn val="ctr"/>
        <c:lblOffset val="100"/>
        <c:tickLblSkip val="1"/>
      </c:catAx>
      <c:valAx>
        <c:axId val="6775347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sr-Latn-CS"/>
          </a:p>
        </c:txPr>
        <c:crossAx val="67751936"/>
        <c:crosses val="autoZero"/>
        <c:crossBetween val="between"/>
      </c:valAx>
      <c:serAx>
        <c:axId val="83214784"/>
        <c:scaling>
          <c:orientation val="minMax"/>
        </c:scaling>
        <c:axPos val="b"/>
        <c:tickLblPos val="nextTo"/>
        <c:crossAx val="67753472"/>
      </c:serAx>
    </c:plotArea>
    <c:legend>
      <c:legendPos val="r"/>
      <c:layout>
        <c:manualLayout>
          <c:xMode val="edge"/>
          <c:yMode val="edge"/>
          <c:x val="0.68128164973802052"/>
          <c:y val="0.12399708242159027"/>
          <c:w val="0.19351390104014776"/>
          <c:h val="0.28435937280088236"/>
        </c:manualLayout>
      </c:layout>
      <c:spPr>
        <a:ln w="15875"/>
      </c:spPr>
      <c:txPr>
        <a:bodyPr/>
        <a:lstStyle/>
        <a:p>
          <a:pPr>
            <a:defRPr sz="1600" baseline="0"/>
          </a:pPr>
          <a:endParaRPr lang="sr-Latn-CS"/>
        </a:p>
      </c:txPr>
    </c:legend>
    <c:plotVisOnly val="1"/>
  </c:chart>
  <c:externalData r:id="rId1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4400019916351325"/>
          <c:y val="3.1525296626057402E-2"/>
          <c:w val="0.61816466080556898"/>
          <c:h val="0.55702897521482864"/>
        </c:manualLayout>
      </c:layout>
      <c:bar3DChart>
        <c:barDir val="col"/>
        <c:grouping val="clustered"/>
        <c:ser>
          <c:idx val="0"/>
          <c:order val="0"/>
          <c:tx>
            <c:strRef>
              <c:f>List3!$B$40</c:f>
              <c:strCache>
                <c:ptCount val="1"/>
                <c:pt idx="0">
                  <c:v>NASTAVNICI</c:v>
                </c:pt>
              </c:strCache>
            </c:strRef>
          </c:tx>
          <c:spPr>
            <a:solidFill>
              <a:srgbClr val="AE186E"/>
            </a:solidFill>
          </c:spPr>
          <c:dLbls>
            <c:showVal val="1"/>
          </c:dLbls>
          <c:cat>
            <c:strRef>
              <c:f>List3!$C$22:$F$22</c:f>
              <c:strCache>
                <c:ptCount val="4"/>
                <c:pt idx="0">
                  <c:v>RAVNATELJ</c:v>
                </c:pt>
                <c:pt idx="1">
                  <c:v>VODITELJICA SMJENE</c:v>
                </c:pt>
                <c:pt idx="2">
                  <c:v>PEDAGOGINJA</c:v>
                </c:pt>
                <c:pt idx="3">
                  <c:v>KNJIŽNIČARKA</c:v>
                </c:pt>
              </c:strCache>
            </c:strRef>
          </c:cat>
          <c:val>
            <c:numRef>
              <c:f>List3!$C$40:$F$40</c:f>
              <c:numCache>
                <c:formatCode>0.00%</c:formatCode>
                <c:ptCount val="4"/>
                <c:pt idx="0">
                  <c:v>0.72340425531914965</c:v>
                </c:pt>
                <c:pt idx="1">
                  <c:v>0.78723404255319274</c:v>
                </c:pt>
                <c:pt idx="2">
                  <c:v>0.72340425531914965</c:v>
                </c:pt>
                <c:pt idx="3">
                  <c:v>0.55319148936170215</c:v>
                </c:pt>
              </c:numCache>
            </c:numRef>
          </c:val>
        </c:ser>
        <c:shape val="box"/>
        <c:axId val="99058816"/>
        <c:axId val="99060352"/>
        <c:axId val="0"/>
      </c:bar3DChart>
      <c:catAx>
        <c:axId val="99058816"/>
        <c:scaling>
          <c:orientation val="minMax"/>
        </c:scaling>
        <c:axPos val="b"/>
        <c:tickLblPos val="nextTo"/>
        <c:crossAx val="99060352"/>
        <c:crosses val="autoZero"/>
        <c:auto val="1"/>
        <c:lblAlgn val="ctr"/>
        <c:lblOffset val="100"/>
      </c:catAx>
      <c:valAx>
        <c:axId val="99060352"/>
        <c:scaling>
          <c:orientation val="minMax"/>
        </c:scaling>
        <c:axPos val="l"/>
        <c:majorGridlines/>
        <c:numFmt formatCode="0.00%" sourceLinked="1"/>
        <c:tickLblPos val="nextTo"/>
        <c:crossAx val="99058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40911094904361"/>
          <c:y val="0.40852401924335807"/>
          <c:w val="0.18470339559203541"/>
          <c:h val="0.16358124725934681"/>
        </c:manualLayout>
      </c:layout>
    </c:legend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8D66B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A249"/>
              </a:solidFill>
            </c:spPr>
          </c:dPt>
          <c:dLbls>
            <c:showVal val="1"/>
          </c:dLbls>
          <c:cat>
            <c:strRef>
              <c:f>'Anketni upitnik nenastavno osob'!$A$9:$A$13</c:f>
              <c:strCache>
                <c:ptCount val="5"/>
                <c:pt idx="0">
                  <c:v>uopće ne</c:v>
                </c:pt>
                <c:pt idx="1">
                  <c:v>uglavnom ne</c:v>
                </c:pt>
                <c:pt idx="2">
                  <c:v>ne znam</c:v>
                </c:pt>
                <c:pt idx="3">
                  <c:v>uglavnom da</c:v>
                </c:pt>
                <c:pt idx="4">
                  <c:v>da</c:v>
                </c:pt>
              </c:strCache>
            </c:strRef>
          </c:cat>
          <c:val>
            <c:numRef>
              <c:f>'Anketni upitnik nenastavno osob'!$B$9:$B$13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7.6923076923076927E-2</c:v>
                </c:pt>
                <c:pt idx="4">
                  <c:v>0.92307692307692257</c:v>
                </c:pt>
              </c:numCache>
            </c:numRef>
          </c:val>
        </c:ser>
        <c:shape val="cylinder"/>
        <c:axId val="99107584"/>
        <c:axId val="99109120"/>
        <c:axId val="0"/>
      </c:bar3DChart>
      <c:catAx>
        <c:axId val="99107584"/>
        <c:scaling>
          <c:orientation val="minMax"/>
        </c:scaling>
        <c:axPos val="b"/>
        <c:tickLblPos val="nextTo"/>
        <c:crossAx val="99109120"/>
        <c:crosses val="autoZero"/>
        <c:auto val="1"/>
        <c:lblAlgn val="ctr"/>
        <c:lblOffset val="100"/>
      </c:catAx>
      <c:valAx>
        <c:axId val="99109120"/>
        <c:scaling>
          <c:orientation val="minMax"/>
        </c:scaling>
        <c:axPos val="l"/>
        <c:majorGridlines/>
        <c:numFmt formatCode="0.00%" sourceLinked="1"/>
        <c:tickLblPos val="nextTo"/>
        <c:crossAx val="99107584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8D66B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A249"/>
              </a:solidFill>
            </c:spPr>
          </c:dPt>
          <c:dLbls>
            <c:showVal val="1"/>
          </c:dLbls>
          <c:cat>
            <c:strRef>
              <c:f>'Anketni upitnik nenastavno osob'!$A$9:$A$13</c:f>
              <c:strCache>
                <c:ptCount val="5"/>
                <c:pt idx="0">
                  <c:v>uopće ne</c:v>
                </c:pt>
                <c:pt idx="1">
                  <c:v>uglavnom ne</c:v>
                </c:pt>
                <c:pt idx="2">
                  <c:v>ne znam</c:v>
                </c:pt>
                <c:pt idx="3">
                  <c:v>uglavnom da</c:v>
                </c:pt>
                <c:pt idx="4">
                  <c:v>da</c:v>
                </c:pt>
              </c:strCache>
            </c:strRef>
          </c:cat>
          <c:val>
            <c:numRef>
              <c:f>'Anketni upitnik nenastavno osob'!$C$9:$C$13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0.15384615384615427</c:v>
                </c:pt>
                <c:pt idx="4">
                  <c:v>0.84615384615384748</c:v>
                </c:pt>
              </c:numCache>
            </c:numRef>
          </c:val>
        </c:ser>
        <c:shape val="cylinder"/>
        <c:axId val="99164160"/>
        <c:axId val="99165696"/>
        <c:axId val="0"/>
      </c:bar3DChart>
      <c:catAx>
        <c:axId val="99164160"/>
        <c:scaling>
          <c:orientation val="minMax"/>
        </c:scaling>
        <c:axPos val="b"/>
        <c:tickLblPos val="nextTo"/>
        <c:crossAx val="99165696"/>
        <c:crosses val="autoZero"/>
        <c:auto val="1"/>
        <c:lblAlgn val="ctr"/>
        <c:lblOffset val="100"/>
      </c:catAx>
      <c:valAx>
        <c:axId val="99165696"/>
        <c:scaling>
          <c:orientation val="minMax"/>
        </c:scaling>
        <c:axPos val="l"/>
        <c:majorGridlines/>
        <c:numFmt formatCode="0.00%" sourceLinked="1"/>
        <c:tickLblPos val="nextTo"/>
        <c:crossAx val="99164160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8D66B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A249"/>
              </a:solidFill>
            </c:spPr>
          </c:dPt>
          <c:dLbls>
            <c:showVal val="1"/>
          </c:dLbls>
          <c:cat>
            <c:strRef>
              <c:f>'Anketni upitnik nenastavno osob'!$A$9:$A$13</c:f>
              <c:strCache>
                <c:ptCount val="5"/>
                <c:pt idx="0">
                  <c:v>uopće ne</c:v>
                </c:pt>
                <c:pt idx="1">
                  <c:v>uglavnom ne</c:v>
                </c:pt>
                <c:pt idx="2">
                  <c:v>ne znam</c:v>
                </c:pt>
                <c:pt idx="3">
                  <c:v>uglavnom da</c:v>
                </c:pt>
                <c:pt idx="4">
                  <c:v>da</c:v>
                </c:pt>
              </c:strCache>
            </c:strRef>
          </c:cat>
          <c:val>
            <c:numRef>
              <c:f>'Anketni upitnik nenastavno osob'!$C$9:$C$13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0.15384615384615427</c:v>
                </c:pt>
                <c:pt idx="4">
                  <c:v>0.84615384615384748</c:v>
                </c:pt>
              </c:numCache>
            </c:numRef>
          </c:val>
        </c:ser>
        <c:shape val="cylinder"/>
        <c:axId val="99195904"/>
        <c:axId val="99197696"/>
        <c:axId val="0"/>
      </c:bar3DChart>
      <c:catAx>
        <c:axId val="99195904"/>
        <c:scaling>
          <c:orientation val="minMax"/>
        </c:scaling>
        <c:axPos val="b"/>
        <c:tickLblPos val="nextTo"/>
        <c:crossAx val="99197696"/>
        <c:crosses val="autoZero"/>
        <c:auto val="1"/>
        <c:lblAlgn val="ctr"/>
        <c:lblOffset val="100"/>
      </c:catAx>
      <c:valAx>
        <c:axId val="99197696"/>
        <c:scaling>
          <c:orientation val="minMax"/>
        </c:scaling>
        <c:axPos val="l"/>
        <c:majorGridlines/>
        <c:numFmt formatCode="0.00%" sourceLinked="1"/>
        <c:tickLblPos val="nextTo"/>
        <c:crossAx val="99195904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8D66B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A249"/>
              </a:solidFill>
            </c:spPr>
          </c:dPt>
          <c:dLbls>
            <c:showVal val="1"/>
          </c:dLbls>
          <c:cat>
            <c:strRef>
              <c:f>'Anketni upitnik nenastavno osob'!$A$9:$A$13</c:f>
              <c:strCache>
                <c:ptCount val="5"/>
                <c:pt idx="0">
                  <c:v>uopće ne</c:v>
                </c:pt>
                <c:pt idx="1">
                  <c:v>uglavnom ne</c:v>
                </c:pt>
                <c:pt idx="2">
                  <c:v>ne znam</c:v>
                </c:pt>
                <c:pt idx="3">
                  <c:v>uglavnom da</c:v>
                </c:pt>
                <c:pt idx="4">
                  <c:v>da</c:v>
                </c:pt>
              </c:strCache>
            </c:strRef>
          </c:cat>
          <c:val>
            <c:numRef>
              <c:f>'Anketni upitnik nenastavno osob'!$E$9:$E$13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hape val="cylinder"/>
        <c:axId val="99506432"/>
        <c:axId val="99520512"/>
        <c:axId val="0"/>
      </c:bar3DChart>
      <c:catAx>
        <c:axId val="99506432"/>
        <c:scaling>
          <c:orientation val="minMax"/>
        </c:scaling>
        <c:axPos val="b"/>
        <c:tickLblPos val="nextTo"/>
        <c:crossAx val="99520512"/>
        <c:crosses val="autoZero"/>
        <c:auto val="1"/>
        <c:lblAlgn val="ctr"/>
        <c:lblOffset val="100"/>
      </c:catAx>
      <c:valAx>
        <c:axId val="99520512"/>
        <c:scaling>
          <c:orientation val="minMax"/>
        </c:scaling>
        <c:axPos val="l"/>
        <c:majorGridlines/>
        <c:numFmt formatCode="0.00%" sourceLinked="1"/>
        <c:tickLblPos val="nextTo"/>
        <c:crossAx val="99506432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8D66B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A249"/>
              </a:solidFill>
            </c:spPr>
          </c:dPt>
          <c:dLbls>
            <c:showVal val="1"/>
          </c:dLbls>
          <c:cat>
            <c:strRef>
              <c:f>'Anketni upitnik nenastavno osob'!$A$9:$A$13</c:f>
              <c:strCache>
                <c:ptCount val="5"/>
                <c:pt idx="0">
                  <c:v>uopće ne</c:v>
                </c:pt>
                <c:pt idx="1">
                  <c:v>uglavnom ne</c:v>
                </c:pt>
                <c:pt idx="2">
                  <c:v>ne znam</c:v>
                </c:pt>
                <c:pt idx="3">
                  <c:v>uglavnom da</c:v>
                </c:pt>
                <c:pt idx="4">
                  <c:v>da</c:v>
                </c:pt>
              </c:strCache>
            </c:strRef>
          </c:cat>
          <c:val>
            <c:numRef>
              <c:f>'Anketni upitnik nenastavno osob'!$E$9:$E$13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hape val="cylinder"/>
        <c:axId val="99423744"/>
        <c:axId val="99425280"/>
        <c:axId val="0"/>
      </c:bar3DChart>
      <c:catAx>
        <c:axId val="99423744"/>
        <c:scaling>
          <c:orientation val="minMax"/>
        </c:scaling>
        <c:axPos val="b"/>
        <c:tickLblPos val="nextTo"/>
        <c:crossAx val="99425280"/>
        <c:crosses val="autoZero"/>
        <c:auto val="1"/>
        <c:lblAlgn val="ctr"/>
        <c:lblOffset val="100"/>
      </c:catAx>
      <c:valAx>
        <c:axId val="99425280"/>
        <c:scaling>
          <c:orientation val="minMax"/>
        </c:scaling>
        <c:axPos val="l"/>
        <c:majorGridlines/>
        <c:numFmt formatCode="0.00%" sourceLinked="1"/>
        <c:tickLblPos val="nextTo"/>
        <c:crossAx val="99423744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8D66B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A249"/>
              </a:solidFill>
            </c:spPr>
          </c:dPt>
          <c:dLbls>
            <c:showVal val="1"/>
          </c:dLbls>
          <c:cat>
            <c:strRef>
              <c:f>'Anketni upitnik nenastavno osob'!$A$9:$A$13</c:f>
              <c:strCache>
                <c:ptCount val="5"/>
                <c:pt idx="0">
                  <c:v>uopće ne</c:v>
                </c:pt>
                <c:pt idx="1">
                  <c:v>uglavnom ne</c:v>
                </c:pt>
                <c:pt idx="2">
                  <c:v>ne znam</c:v>
                </c:pt>
                <c:pt idx="3">
                  <c:v>uglavnom da</c:v>
                </c:pt>
                <c:pt idx="4">
                  <c:v>da</c:v>
                </c:pt>
              </c:strCache>
            </c:strRef>
          </c:cat>
          <c:val>
            <c:numRef>
              <c:f>'Anketni upitnik nenastavno osob'!$E$9:$E$13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hape val="cylinder"/>
        <c:axId val="99463936"/>
        <c:axId val="99465472"/>
        <c:axId val="0"/>
      </c:bar3DChart>
      <c:catAx>
        <c:axId val="99463936"/>
        <c:scaling>
          <c:orientation val="minMax"/>
        </c:scaling>
        <c:axPos val="b"/>
        <c:tickLblPos val="nextTo"/>
        <c:crossAx val="99465472"/>
        <c:crosses val="autoZero"/>
        <c:auto val="1"/>
        <c:lblAlgn val="ctr"/>
        <c:lblOffset val="100"/>
      </c:catAx>
      <c:valAx>
        <c:axId val="99465472"/>
        <c:scaling>
          <c:orientation val="minMax"/>
        </c:scaling>
        <c:axPos val="l"/>
        <c:majorGridlines/>
        <c:numFmt formatCode="0.00%" sourceLinked="1"/>
        <c:tickLblPos val="nextTo"/>
        <c:crossAx val="99463936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8D66B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A249"/>
              </a:solidFill>
            </c:spPr>
          </c:dPt>
          <c:dLbls>
            <c:showVal val="1"/>
          </c:dLbls>
          <c:cat>
            <c:strRef>
              <c:f>'Anketni upitnik nenastavno osob'!$A$9:$A$13</c:f>
              <c:strCache>
                <c:ptCount val="5"/>
                <c:pt idx="0">
                  <c:v>uopće ne</c:v>
                </c:pt>
                <c:pt idx="1">
                  <c:v>uglavnom ne</c:v>
                </c:pt>
                <c:pt idx="2">
                  <c:v>ne znam</c:v>
                </c:pt>
                <c:pt idx="3">
                  <c:v>uglavnom da</c:v>
                </c:pt>
                <c:pt idx="4">
                  <c:v>da</c:v>
                </c:pt>
              </c:strCache>
            </c:strRef>
          </c:cat>
          <c:val>
            <c:numRef>
              <c:f>'Anketni upitnik nenastavno osob'!$H$9:$H$13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0.23076923076923131</c:v>
                </c:pt>
                <c:pt idx="4">
                  <c:v>0.76923076923076927</c:v>
                </c:pt>
              </c:numCache>
            </c:numRef>
          </c:val>
        </c:ser>
        <c:shape val="cylinder"/>
        <c:axId val="99700736"/>
        <c:axId val="99702272"/>
        <c:axId val="0"/>
      </c:bar3DChart>
      <c:catAx>
        <c:axId val="99700736"/>
        <c:scaling>
          <c:orientation val="minMax"/>
        </c:scaling>
        <c:axPos val="b"/>
        <c:tickLblPos val="nextTo"/>
        <c:crossAx val="99702272"/>
        <c:crosses val="autoZero"/>
        <c:auto val="1"/>
        <c:lblAlgn val="ctr"/>
        <c:lblOffset val="100"/>
      </c:catAx>
      <c:valAx>
        <c:axId val="99702272"/>
        <c:scaling>
          <c:orientation val="minMax"/>
        </c:scaling>
        <c:axPos val="l"/>
        <c:majorGridlines/>
        <c:numFmt formatCode="0.00%" sourceLinked="1"/>
        <c:tickLblPos val="nextTo"/>
        <c:crossAx val="99700736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8D66B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A249"/>
              </a:solidFill>
            </c:spPr>
          </c:dPt>
          <c:dLbls>
            <c:showVal val="1"/>
          </c:dLbls>
          <c:cat>
            <c:strRef>
              <c:f>'Anketni upitnik nenastavno osob'!$A$9:$A$13</c:f>
              <c:strCache>
                <c:ptCount val="5"/>
                <c:pt idx="0">
                  <c:v>uopće ne</c:v>
                </c:pt>
                <c:pt idx="1">
                  <c:v>uglavnom ne</c:v>
                </c:pt>
                <c:pt idx="2">
                  <c:v>ne znam</c:v>
                </c:pt>
                <c:pt idx="3">
                  <c:v>uglavnom da</c:v>
                </c:pt>
                <c:pt idx="4">
                  <c:v>da</c:v>
                </c:pt>
              </c:strCache>
            </c:strRef>
          </c:cat>
          <c:val>
            <c:numRef>
              <c:f>'Anketni upitnik nenastavno osob'!$E$9:$E$13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hape val="cylinder"/>
        <c:axId val="99744768"/>
        <c:axId val="99758848"/>
        <c:axId val="0"/>
      </c:bar3DChart>
      <c:catAx>
        <c:axId val="99744768"/>
        <c:scaling>
          <c:orientation val="minMax"/>
        </c:scaling>
        <c:axPos val="b"/>
        <c:tickLblPos val="nextTo"/>
        <c:crossAx val="99758848"/>
        <c:crosses val="autoZero"/>
        <c:auto val="1"/>
        <c:lblAlgn val="ctr"/>
        <c:lblOffset val="100"/>
      </c:catAx>
      <c:valAx>
        <c:axId val="99758848"/>
        <c:scaling>
          <c:orientation val="minMax"/>
        </c:scaling>
        <c:axPos val="l"/>
        <c:majorGridlines/>
        <c:numFmt formatCode="0.00%" sourceLinked="1"/>
        <c:tickLblPos val="nextTo"/>
        <c:crossAx val="99744768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8D66B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A249"/>
              </a:solidFill>
            </c:spPr>
          </c:dPt>
          <c:dLbls>
            <c:showVal val="1"/>
          </c:dLbls>
          <c:cat>
            <c:strRef>
              <c:f>'Anketni upitnik nenastavno osob'!$A$9:$A$13</c:f>
              <c:strCache>
                <c:ptCount val="5"/>
                <c:pt idx="0">
                  <c:v>uopće ne</c:v>
                </c:pt>
                <c:pt idx="1">
                  <c:v>uglavnom ne</c:v>
                </c:pt>
                <c:pt idx="2">
                  <c:v>ne znam</c:v>
                </c:pt>
                <c:pt idx="3">
                  <c:v>uglavnom da</c:v>
                </c:pt>
                <c:pt idx="4">
                  <c:v>da</c:v>
                </c:pt>
              </c:strCache>
            </c:strRef>
          </c:cat>
          <c:val>
            <c:numRef>
              <c:f>'Anketni upitnik nenastavno osob'!$B$9:$B$13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7.6923076923076927E-2</c:v>
                </c:pt>
                <c:pt idx="4">
                  <c:v>0.92307692307692257</c:v>
                </c:pt>
              </c:numCache>
            </c:numRef>
          </c:val>
        </c:ser>
        <c:shape val="cylinder"/>
        <c:axId val="99784960"/>
        <c:axId val="99794944"/>
        <c:axId val="0"/>
      </c:bar3DChart>
      <c:catAx>
        <c:axId val="99784960"/>
        <c:scaling>
          <c:orientation val="minMax"/>
        </c:scaling>
        <c:axPos val="b"/>
        <c:tickLblPos val="nextTo"/>
        <c:crossAx val="99794944"/>
        <c:crosses val="autoZero"/>
        <c:auto val="1"/>
        <c:lblAlgn val="ctr"/>
        <c:lblOffset val="100"/>
      </c:catAx>
      <c:valAx>
        <c:axId val="99794944"/>
        <c:scaling>
          <c:orientation val="minMax"/>
        </c:scaling>
        <c:axPos val="l"/>
        <c:majorGridlines/>
        <c:numFmt formatCode="0.00%" sourceLinked="1"/>
        <c:tickLblPos val="nextTo"/>
        <c:crossAx val="99784960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sr-Latn-C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42913-EADD-4BAC-BF73-9E031F659816}" type="datetimeFigureOut">
              <a:rPr lang="hr-HR" smtClean="0"/>
              <a:t>12.7.2012.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31BC2-049B-4306-8FEE-3820CF16A9F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31BC2-049B-4306-8FEE-3820CF16A9F5}" type="slidenum">
              <a:rPr lang="hr-HR" smtClean="0"/>
              <a:t>96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1C9F-5A22-49B5-A08E-13AF56AB1B42}" type="datetimeFigureOut">
              <a:rPr lang="sr-Latn-CS" smtClean="0"/>
              <a:pPr/>
              <a:t>12.7.2012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3643-84FE-465F-97E9-A05652FA0A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1C9F-5A22-49B5-A08E-13AF56AB1B42}" type="datetimeFigureOut">
              <a:rPr lang="sr-Latn-CS" smtClean="0"/>
              <a:pPr/>
              <a:t>12.7.2012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3643-84FE-465F-97E9-A05652FA0A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1C9F-5A22-49B5-A08E-13AF56AB1B42}" type="datetimeFigureOut">
              <a:rPr lang="sr-Latn-CS" smtClean="0"/>
              <a:pPr/>
              <a:t>12.7.2012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3643-84FE-465F-97E9-A05652FA0A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1C9F-5A22-49B5-A08E-13AF56AB1B42}" type="datetimeFigureOut">
              <a:rPr lang="sr-Latn-CS" smtClean="0"/>
              <a:pPr/>
              <a:t>12.7.2012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3643-84FE-465F-97E9-A05652FA0A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1C9F-5A22-49B5-A08E-13AF56AB1B42}" type="datetimeFigureOut">
              <a:rPr lang="sr-Latn-CS" smtClean="0"/>
              <a:pPr/>
              <a:t>12.7.2012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3643-84FE-465F-97E9-A05652FA0A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1C9F-5A22-49B5-A08E-13AF56AB1B42}" type="datetimeFigureOut">
              <a:rPr lang="sr-Latn-CS" smtClean="0"/>
              <a:pPr/>
              <a:t>12.7.2012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3643-84FE-465F-97E9-A05652FA0A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1C9F-5A22-49B5-A08E-13AF56AB1B42}" type="datetimeFigureOut">
              <a:rPr lang="sr-Latn-CS" smtClean="0"/>
              <a:pPr/>
              <a:t>12.7.2012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3643-84FE-465F-97E9-A05652FA0A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1C9F-5A22-49B5-A08E-13AF56AB1B42}" type="datetimeFigureOut">
              <a:rPr lang="sr-Latn-CS" smtClean="0"/>
              <a:pPr/>
              <a:t>12.7.2012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3643-84FE-465F-97E9-A05652FA0A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1C9F-5A22-49B5-A08E-13AF56AB1B42}" type="datetimeFigureOut">
              <a:rPr lang="sr-Latn-CS" smtClean="0"/>
              <a:pPr/>
              <a:t>12.7.2012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3643-84FE-465F-97E9-A05652FA0A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1C9F-5A22-49B5-A08E-13AF56AB1B42}" type="datetimeFigureOut">
              <a:rPr lang="sr-Latn-CS" smtClean="0"/>
              <a:pPr/>
              <a:t>12.7.2012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3643-84FE-465F-97E9-A05652FA0A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1C9F-5A22-49B5-A08E-13AF56AB1B42}" type="datetimeFigureOut">
              <a:rPr lang="sr-Latn-CS" smtClean="0"/>
              <a:pPr/>
              <a:t>12.7.2012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3643-84FE-465F-97E9-A05652FA0A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91C9F-5A22-49B5-A08E-13AF56AB1B42}" type="datetimeFigureOut">
              <a:rPr lang="sr-Latn-CS" smtClean="0"/>
              <a:pPr/>
              <a:t>12.7.2012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B3643-84FE-465F-97E9-A05652FA0A5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0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hr-HR" sz="7300" dirty="0" smtClean="0"/>
              <a:t>KOLIKO JE DOBRA NAŠA ŠKOLA?</a:t>
            </a:r>
            <a:br>
              <a:rPr lang="hr-HR" sz="7300" dirty="0" smtClean="0"/>
            </a:br>
            <a:r>
              <a:rPr lang="hr-HR" sz="2200" dirty="0" smtClean="0"/>
              <a:t/>
            </a:r>
            <a:br>
              <a:rPr lang="hr-HR" sz="2200" dirty="0" smtClean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84776" cy="2207096"/>
          </a:xfrm>
        </p:spPr>
        <p:txBody>
          <a:bodyPr>
            <a:normAutofit/>
          </a:bodyPr>
          <a:lstStyle/>
          <a:p>
            <a:r>
              <a:rPr lang="hr-HR" dirty="0" err="1" smtClean="0">
                <a:solidFill>
                  <a:schemeClr val="tx1"/>
                </a:solidFill>
              </a:rPr>
              <a:t>Samovrednovanje</a:t>
            </a:r>
            <a:r>
              <a:rPr lang="hr-HR" dirty="0" smtClean="0">
                <a:solidFill>
                  <a:schemeClr val="tx1"/>
                </a:solidFill>
              </a:rPr>
              <a:t>  </a:t>
            </a:r>
            <a:r>
              <a:rPr lang="hr-HR" dirty="0" smtClean="0">
                <a:solidFill>
                  <a:schemeClr val="tx1"/>
                </a:solidFill>
              </a:rPr>
              <a:t>kvalitete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2011./2012.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Ugostiteljsko-turističko učilište</a:t>
            </a:r>
          </a:p>
          <a:p>
            <a:r>
              <a:rPr lang="hr-HR" dirty="0" err="1" smtClean="0">
                <a:solidFill>
                  <a:schemeClr val="tx1"/>
                </a:solidFill>
              </a:rPr>
              <a:t>Kombolova</a:t>
            </a:r>
            <a:r>
              <a:rPr lang="hr-HR" dirty="0" smtClean="0">
                <a:solidFill>
                  <a:schemeClr val="tx1"/>
                </a:solidFill>
              </a:rPr>
              <a:t> 2a, Zagreb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Zadovoljan/na sam djetetovim (svojim) rasporedom </a:t>
            </a:r>
            <a:endParaRPr lang="hr-HR" dirty="0"/>
          </a:p>
        </p:txBody>
      </p:sp>
      <p:graphicFrame>
        <p:nvGraphicFramePr>
          <p:cNvPr id="6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Mislim da dobro obavlja svoj posao 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43528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Nenastavno osoblje</a:t>
            </a:r>
            <a:endParaRPr lang="hr-HR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10 </a:t>
            </a:r>
            <a:r>
              <a:rPr lang="hr-HR" dirty="0" smtClean="0">
                <a:solidFill>
                  <a:schemeClr val="tx1"/>
                </a:solidFill>
              </a:rPr>
              <a:t>ispitanika (domari,spremačice, djelatnici tajništva,računovodstva)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Zadovoljan sam organizacijom radnog vremena nenastavnog osoblja</a:t>
            </a:r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Administrativna služba dostupna je u svom radnom vremenu 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Djelatnici tajništva dostupni su u svom radnom vremenu 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Djelatnici računovodstva dostupni su u svom radnom vremenu </a:t>
            </a:r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Tehničko osoblje (domari, spremačice) dostupno je u svom radnom vremenu </a:t>
            </a:r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Poznato mi je radno vrijeme tehničkog osoblja </a:t>
            </a:r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Zadovoljan/na sam suradnjom s nastavnim osobljem 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Zadovoljan/na sam suradnjom s ravnateljem </a:t>
            </a:r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Održavanje čistoće i higijene prostora u školi je dobro </a:t>
            </a:r>
            <a:endParaRPr lang="hr-HR" dirty="0"/>
          </a:p>
        </p:txBody>
      </p:sp>
      <p:graphicFrame>
        <p:nvGraphicFramePr>
          <p:cNvPr id="6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Zadovoljan/na sam uvjetima u kojima radim </a:t>
            </a:r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Sve informacije o promjeni radnog vremena ili izvanrednim događajima u školi dobivam na vrijeme </a:t>
            </a:r>
            <a:endParaRPr lang="hr-HR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pt-BR" sz="4000" dirty="0" smtClean="0"/>
              <a:t>Osjećam</a:t>
            </a:r>
            <a:r>
              <a:rPr lang="hr-HR" sz="4000" dirty="0" smtClean="0"/>
              <a:t> </a:t>
            </a:r>
            <a:r>
              <a:rPr lang="pt-BR" sz="4000" dirty="0" smtClean="0"/>
              <a:t>da se moj posao cijeni </a:t>
            </a:r>
            <a:endParaRPr lang="hr-HR" sz="40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Sanitarni</a:t>
            </a:r>
            <a:r>
              <a:rPr lang="it-IT" dirty="0" smtClean="0"/>
              <a:t> </a:t>
            </a:r>
            <a:r>
              <a:rPr lang="it-IT" dirty="0" err="1" smtClean="0"/>
              <a:t>čvorovi</a:t>
            </a:r>
            <a:r>
              <a:rPr lang="it-IT" dirty="0" smtClean="0"/>
              <a:t> su čisti i </a:t>
            </a:r>
            <a:r>
              <a:rPr lang="it-IT" dirty="0" err="1" smtClean="0"/>
              <a:t>dobro</a:t>
            </a:r>
            <a:r>
              <a:rPr lang="it-IT" dirty="0" smtClean="0"/>
              <a:t> </a:t>
            </a:r>
            <a:r>
              <a:rPr lang="it-IT" dirty="0" err="1" smtClean="0"/>
              <a:t>održavani</a:t>
            </a:r>
            <a:endParaRPr lang="hr-HR" dirty="0"/>
          </a:p>
        </p:txBody>
      </p:sp>
      <p:graphicFrame>
        <p:nvGraphicFramePr>
          <p:cNvPr id="6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Administrativna služba dostupna je u svom radnom vremenu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507288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Pedagoška služba pomaže učenicima kojima je (kada nam je) to potrebno </a:t>
            </a:r>
            <a:endParaRPr lang="hr-HR" dirty="0"/>
          </a:p>
        </p:txBody>
      </p:sp>
      <p:graphicFrame>
        <p:nvGraphicFramePr>
          <p:cNvPr id="8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Pedagoška služba pomaže roditeljima (nastavnicima) kojima je to potrebno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 školi postoji dovoljan broj izvannastavnih aktivnosti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Vrijeme za izvannastavne aktivnosti (1 sat tjedno) je dovoljno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Učionice su suvremeno opremljene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Sportska dvorana i prateći objekti je sigurna i dobro opremljena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034879"/>
          </a:xfrm>
        </p:spPr>
        <p:txBody>
          <a:bodyPr>
            <a:noAutofit/>
          </a:bodyPr>
          <a:lstStyle/>
          <a:p>
            <a:pPr algn="l"/>
            <a:r>
              <a:rPr lang="hr-HR" sz="2800" dirty="0" smtClean="0">
                <a:latin typeface="Calibri" pitchFamily="34" charset="0"/>
                <a:cs typeface="Calibri" pitchFamily="34" charset="0"/>
              </a:rPr>
              <a:t> - i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spitivanje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koliko smo zadovoljni našim učilištem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organizacijom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 i provedbom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, radom nastavnika, stručnih službi i ostalih djelatnika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)</a:t>
            </a:r>
            <a:br>
              <a:rPr lang="hr-HR" sz="2800" dirty="0" smtClean="0">
                <a:latin typeface="Calibri" pitchFamily="34" charset="0"/>
                <a:cs typeface="Calibri" pitchFamily="34" charset="0"/>
              </a:rPr>
            </a:br>
            <a:r>
              <a:rPr lang="vi-VN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stanjem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 Učilišta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uvjetima rada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nastavnika, učenika, roditelja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 i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ostalih djelatnika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)</a:t>
            </a:r>
            <a:br>
              <a:rPr lang="hr-HR" sz="2800" dirty="0" smtClean="0">
                <a:latin typeface="Calibri" pitchFamily="34" charset="0"/>
                <a:cs typeface="Calibri" pitchFamily="34" charset="0"/>
              </a:rPr>
            </a:br>
            <a:r>
              <a:rPr lang="hr-HR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hr-HR" sz="2800" dirty="0" smtClean="0">
                <a:latin typeface="Calibri" pitchFamily="34" charset="0"/>
                <a:cs typeface="Calibri" pitchFamily="34" charset="0"/>
              </a:rPr>
            </a:br>
            <a:r>
              <a:rPr lang="vi-VN" sz="2800" dirty="0" smtClean="0">
                <a:latin typeface="Calibri" pitchFamily="34" charset="0"/>
                <a:cs typeface="Calibri" pitchFamily="34" charset="0"/>
              </a:rPr>
              <a:t>Dobiveni rezultati – procjena trenutnog stanja koristit će se kao početna točka u svrhu izrade plana unapređenja kvalitete na onim područjima koja se pokažu kao loše ocijenjena od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svih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ispitanika</a:t>
            </a:r>
            <a:endParaRPr lang="hr-H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subTitle" idx="1"/>
          </p:nvPr>
        </p:nvSpPr>
        <p:spPr>
          <a:xfrm>
            <a:off x="1331640" y="836712"/>
            <a:ext cx="6400800" cy="987896"/>
          </a:xfrm>
        </p:spPr>
        <p:txBody>
          <a:bodyPr>
            <a:normAutofit/>
          </a:bodyPr>
          <a:lstStyle/>
          <a:p>
            <a:r>
              <a:rPr lang="vi-VN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Cilj</a:t>
            </a:r>
            <a:r>
              <a:rPr lang="vi-VN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istraživanja</a:t>
            </a:r>
            <a:endParaRPr lang="hr-HR" sz="4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vi-VN" sz="4000" dirty="0" smtClean="0">
                <a:latin typeface="Calibri" pitchFamily="34" charset="0"/>
                <a:cs typeface="Calibri" pitchFamily="34" charset="0"/>
              </a:rPr>
              <a:t>Učenici se na vrijeme obavještavaju o događajima, promjenama, sastancima </a:t>
            </a:r>
            <a:endParaRPr lang="hr-HR" sz="4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Nastavnici se na vrijeme obavještavaju o događajima, promjenama, sastancima </a:t>
            </a:r>
            <a:endParaRPr lang="hr-HR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Način obavještavanja učenika je primjeren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Način obavještavanja nastavnika je primjeren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Učenici sami paze na red i čuvaju imovinu škole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Nastavnici sami paze na red i imovinu škole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Ima dovoljno koševa za otpatke po hodnicima i učionicama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 hodnicima trebaju ormarići za učeničke stvari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Ravnatelj je dostupan svim učenicima </a:t>
            </a:r>
            <a:endParaRPr lang="hr-HR" dirty="0"/>
          </a:p>
        </p:txBody>
      </p:sp>
      <p:graphicFrame>
        <p:nvGraphicFramePr>
          <p:cNvPr id="7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Ravnatelj je dostupan svim roditeljima (nastavnicima)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Ispitanici</a:t>
            </a:r>
            <a:r>
              <a:rPr lang="hr-HR" dirty="0" smtClean="0"/>
              <a:t> </a:t>
            </a:r>
            <a:r>
              <a:rPr lang="hr-HR" dirty="0" smtClean="0"/>
              <a:t>(205)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Učenici (</a:t>
            </a:r>
            <a:r>
              <a:rPr lang="hr-HR" dirty="0" smtClean="0"/>
              <a:t>120)</a:t>
            </a:r>
            <a:endParaRPr lang="hr-HR" dirty="0" smtClean="0"/>
          </a:p>
          <a:p>
            <a:r>
              <a:rPr lang="it-IT" dirty="0" err="1" smtClean="0"/>
              <a:t>Roditelji</a:t>
            </a:r>
            <a:r>
              <a:rPr lang="it-IT" dirty="0" smtClean="0"/>
              <a:t> </a:t>
            </a:r>
            <a:r>
              <a:rPr lang="it-IT" dirty="0" smtClean="0"/>
              <a:t>(</a:t>
            </a:r>
            <a:r>
              <a:rPr lang="hr-HR" dirty="0" smtClean="0"/>
              <a:t>15</a:t>
            </a:r>
            <a:r>
              <a:rPr lang="it-IT" dirty="0" smtClean="0"/>
              <a:t>)</a:t>
            </a:r>
            <a:endParaRPr lang="hr-HR" dirty="0" smtClean="0"/>
          </a:p>
          <a:p>
            <a:r>
              <a:rPr lang="it-IT" dirty="0" err="1" smtClean="0"/>
              <a:t>Nastavnici</a:t>
            </a:r>
            <a:r>
              <a:rPr lang="it-IT" dirty="0" smtClean="0"/>
              <a:t> </a:t>
            </a:r>
            <a:r>
              <a:rPr lang="it-IT" dirty="0" smtClean="0"/>
              <a:t>(</a:t>
            </a:r>
            <a:r>
              <a:rPr lang="hr-HR" dirty="0" smtClean="0"/>
              <a:t>60</a:t>
            </a:r>
            <a:r>
              <a:rPr lang="it-IT" dirty="0" smtClean="0"/>
              <a:t>)</a:t>
            </a:r>
            <a:endParaRPr lang="hr-HR" dirty="0" smtClean="0"/>
          </a:p>
          <a:p>
            <a:r>
              <a:rPr lang="it-IT" dirty="0" err="1" smtClean="0"/>
              <a:t>Nenastavno</a:t>
            </a:r>
            <a:r>
              <a:rPr lang="it-IT" dirty="0" smtClean="0"/>
              <a:t> </a:t>
            </a:r>
            <a:r>
              <a:rPr lang="it-IT" dirty="0" err="1" smtClean="0"/>
              <a:t>osoblje</a:t>
            </a:r>
            <a:r>
              <a:rPr lang="it-IT" dirty="0" smtClean="0"/>
              <a:t> (</a:t>
            </a:r>
            <a:r>
              <a:rPr lang="hr-HR" dirty="0" smtClean="0"/>
              <a:t>10</a:t>
            </a:r>
            <a:r>
              <a:rPr lang="it-IT" dirty="0" smtClean="0"/>
              <a:t>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Okoliš</a:t>
            </a:r>
            <a:r>
              <a:rPr lang="it-IT" dirty="0" smtClean="0"/>
              <a:t> </a:t>
            </a:r>
            <a:r>
              <a:rPr lang="it-IT" dirty="0" err="1" smtClean="0"/>
              <a:t>škole</a:t>
            </a:r>
            <a:r>
              <a:rPr lang="it-IT" dirty="0" smtClean="0"/>
              <a:t> se </a:t>
            </a:r>
            <a:r>
              <a:rPr lang="it-IT" dirty="0" err="1" smtClean="0"/>
              <a:t>redovito</a:t>
            </a:r>
            <a:r>
              <a:rPr lang="it-IT" dirty="0" smtClean="0"/>
              <a:t> </a:t>
            </a:r>
            <a:r>
              <a:rPr lang="it-IT" dirty="0" err="1" smtClean="0"/>
              <a:t>održava</a:t>
            </a:r>
            <a:r>
              <a:rPr lang="it-IT" dirty="0" smtClean="0"/>
              <a:t>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Učenici znaju što se događa i dogovara na sastancima Vijeća učenika </a:t>
            </a:r>
            <a:endParaRPr lang="hr-HR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Roditelji (nastavnici) znaju što se događa i dogovara na sastancima Vijeća roditelja (nastavnika) </a:t>
            </a:r>
            <a:endParaRPr lang="hr-HR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Učenici sudjeluju u donošenju odluka važnih za školu </a:t>
            </a:r>
            <a:endParaRPr lang="hr-HR" dirty="0"/>
          </a:p>
        </p:txBody>
      </p:sp>
      <p:graphicFrame>
        <p:nvGraphicFramePr>
          <p:cNvPr id="8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Svi učenici su upoznati sa Statutom škole i pravilnikom o kućnom redu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Svi nastavnici su upoznati sa Statutom škole i Pravilnikom o kućnom redu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 školi se primjenjuju jasna pravila ponašanja </a:t>
            </a:r>
            <a:endParaRPr lang="hr-HR" dirty="0"/>
          </a:p>
        </p:txBody>
      </p:sp>
      <p:graphicFrame>
        <p:nvGraphicFramePr>
          <p:cNvPr id="8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Knjižnica je dostupna učenicima u svom radnom vremenu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Knjižnica je dostupna nastavnicima u svom radnom vremenu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Školska knjižnica ne služi samo radi posudbe i  zamjene knjiga</a:t>
            </a:r>
            <a:endParaRPr lang="hr-HR" dirty="0"/>
          </a:p>
        </p:txBody>
      </p:sp>
      <p:graphicFrame>
        <p:nvGraphicFramePr>
          <p:cNvPr id="8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Ispitanici - učenici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UKUPNO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120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učenika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.,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. i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 i 4.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razreda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  <a:cs typeface="Calibri" pitchFamily="34" charset="0"/>
              </a:rPr>
              <a:t>Kuhar, konobar, slastičar: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-godišnji program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90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u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čenika</a:t>
            </a:r>
            <a:endParaRPr lang="hr-HR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hr-HR" dirty="0" smtClean="0">
                <a:latin typeface="Calibri" pitchFamily="34" charset="0"/>
                <a:cs typeface="Calibri" pitchFamily="34" charset="0"/>
              </a:rPr>
              <a:t>Turističko hotelijerski komercijalist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-godišnji program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- 30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učenika</a:t>
            </a:r>
            <a:endParaRPr lang="hr-H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Školska knjižnica opremljena je potrebnom literaturom</a:t>
            </a:r>
            <a:endParaRPr lang="hr-HR" dirty="0"/>
          </a:p>
        </p:txBody>
      </p:sp>
      <p:graphicFrame>
        <p:nvGraphicFramePr>
          <p:cNvPr id="7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Pohvale i nagrade učenicima koji su ih zaslužili su javne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Stručna i </a:t>
            </a:r>
            <a:r>
              <a:rPr lang="pl-PL" dirty="0" smtClean="0"/>
              <a:t>praktična nastava </a:t>
            </a:r>
            <a:r>
              <a:rPr lang="pl-PL" dirty="0" smtClean="0"/>
              <a:t>je dobro (propisno) organizirana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Između teoretske nastave i praktične nastave postoji dobra povezanost</a:t>
            </a:r>
            <a:endParaRPr lang="hr-HR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 </a:t>
            </a:r>
            <a:r>
              <a:rPr lang="pl-PL" dirty="0" smtClean="0"/>
              <a:t>Učilištu </a:t>
            </a:r>
            <a:r>
              <a:rPr lang="pl-PL" dirty="0" smtClean="0"/>
              <a:t>se pripremam za snalaženje u konkretnim životnim situacijama</a:t>
            </a:r>
            <a:endParaRPr lang="hr-HR" dirty="0"/>
          </a:p>
        </p:txBody>
      </p:sp>
      <p:graphicFrame>
        <p:nvGraphicFramePr>
          <p:cNvPr id="8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>Uče me kvalitetnom i kulturnom komuniciranju</a:t>
            </a:r>
            <a:endParaRPr lang="hr-HR" dirty="0"/>
          </a:p>
        </p:txBody>
      </p:sp>
      <p:graphicFrame>
        <p:nvGraphicFramePr>
          <p:cNvPr id="10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 školi njegujemo suradnju s drugima</a:t>
            </a:r>
            <a:endParaRPr lang="hr-HR" dirty="0"/>
          </a:p>
        </p:txBody>
      </p:sp>
      <p:graphicFrame>
        <p:nvGraphicFramePr>
          <p:cNvPr id="8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Učenici puše ispred škole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Zaposlenici su uvijek primjereno odjeveni na svom radnom mjestu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Učenici koriste mobitele i MP3 na satu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Ispitanici - roditelji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UKUPNO –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15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predstavnika (od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31)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Vijeća roditelja za oba obrazovna programa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Volim ići u školu </a:t>
            </a:r>
            <a:endParaRPr lang="hr-HR" dirty="0"/>
          </a:p>
        </p:txBody>
      </p:sp>
      <p:graphicFrame>
        <p:nvGraphicFramePr>
          <p:cNvPr id="8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 školi se osjećam sigurno </a:t>
            </a:r>
            <a:endParaRPr lang="hr-HR" dirty="0"/>
          </a:p>
        </p:txBody>
      </p:sp>
      <p:graphicFrame>
        <p:nvGraphicFramePr>
          <p:cNvPr id="8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 nastavi radim nešto drugo od onog što traže nastavnici </a:t>
            </a:r>
            <a:endParaRPr lang="hr-HR" dirty="0"/>
          </a:p>
        </p:txBody>
      </p:sp>
      <p:graphicFrame>
        <p:nvGraphicFramePr>
          <p:cNvPr id="8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Gradivo savladavam s lakoćom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Uredno pišem domaće zadatke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Pazim na svoje ponašanje u školi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Želim što više naučiti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Sadržaj</a:t>
            </a:r>
            <a:r>
              <a:rPr lang="it-IT" dirty="0" smtClean="0"/>
              <a:t> </a:t>
            </a:r>
            <a:r>
              <a:rPr lang="it-IT" dirty="0" err="1" smtClean="0"/>
              <a:t>većine</a:t>
            </a:r>
            <a:r>
              <a:rPr lang="it-IT" dirty="0" smtClean="0"/>
              <a:t> </a:t>
            </a:r>
            <a:r>
              <a:rPr lang="it-IT" dirty="0" err="1" smtClean="0"/>
              <a:t>predmeta</a:t>
            </a:r>
            <a:r>
              <a:rPr lang="it-IT" dirty="0" smtClean="0"/>
              <a:t> me </a:t>
            </a:r>
            <a:r>
              <a:rPr lang="it-IT" dirty="0" err="1" smtClean="0"/>
              <a:t>zanima</a:t>
            </a:r>
            <a:r>
              <a:rPr lang="it-IT" dirty="0" smtClean="0"/>
              <a:t> </a:t>
            </a:r>
            <a:endParaRPr lang="hr-HR" dirty="0"/>
          </a:p>
        </p:txBody>
      </p:sp>
      <p:graphicFrame>
        <p:nvGraphicFramePr>
          <p:cNvPr id="10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Sadržaj većine predmeta smatram korisnim </a:t>
            </a:r>
            <a:endParaRPr lang="hr-HR" dirty="0"/>
          </a:p>
        </p:txBody>
      </p:sp>
      <p:graphicFrame>
        <p:nvGraphicFramePr>
          <p:cNvPr id="10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Imamo previše sati nastave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Ispitanici - nastavnici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UKUPNO –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60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nastavnika (od 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88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članova Nastavničkog vijeća)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sz="6600" dirty="0" smtClean="0"/>
              <a:t>O radu nastavnika</a:t>
            </a:r>
            <a:br>
              <a:rPr lang="hr-HR" sz="6600" dirty="0" smtClean="0"/>
            </a:br>
            <a:r>
              <a:rPr lang="hr-HR" sz="3200" dirty="0" smtClean="0"/>
              <a:t>procjena učenika, roditelja i vlastita procjena</a:t>
            </a:r>
            <a:endParaRPr lang="hr-HR" sz="6600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 početku </a:t>
            </a:r>
            <a:r>
              <a:rPr lang="hr-HR" dirty="0" err="1" smtClean="0"/>
              <a:t>šk</a:t>
            </a:r>
            <a:r>
              <a:rPr lang="hr-HR" dirty="0" smtClean="0"/>
              <a:t>. godine nastavnici nas upoznaju s onim o čemu ćemo učiti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Nastavnici razumljivo objašnjavaju gradivo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Količina domaćih zadaća je primjerena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Nastavnici se trude da nam pojasne dijelove gradiva koje nismo razumjeli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Koristimo skupni i timski rad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Redovito</a:t>
            </a:r>
            <a:r>
              <a:rPr lang="it-IT" dirty="0" smtClean="0"/>
              <a:t> se i </a:t>
            </a:r>
            <a:r>
              <a:rPr lang="it-IT" dirty="0" err="1" smtClean="0"/>
              <a:t>sustavno</a:t>
            </a:r>
            <a:r>
              <a:rPr lang="it-IT" dirty="0" smtClean="0"/>
              <a:t> </a:t>
            </a:r>
            <a:r>
              <a:rPr lang="it-IT" dirty="0" err="1" smtClean="0"/>
              <a:t>pripremam</a:t>
            </a:r>
            <a:r>
              <a:rPr lang="it-IT" dirty="0" smtClean="0"/>
              <a:t> </a:t>
            </a:r>
            <a:r>
              <a:rPr lang="it-IT" dirty="0" err="1" smtClean="0"/>
              <a:t>za</a:t>
            </a:r>
            <a:r>
              <a:rPr lang="it-IT" dirty="0" smtClean="0"/>
              <a:t> </a:t>
            </a:r>
            <a:r>
              <a:rPr lang="it-IT" dirty="0" err="1" smtClean="0"/>
              <a:t>nastavni</a:t>
            </a:r>
            <a:r>
              <a:rPr lang="it-IT" dirty="0" smtClean="0"/>
              <a:t> </a:t>
            </a:r>
            <a:r>
              <a:rPr lang="it-IT" dirty="0" err="1" smtClean="0"/>
              <a:t>sat</a:t>
            </a:r>
            <a:r>
              <a:rPr lang="it-IT" dirty="0" smtClean="0"/>
              <a:t>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 radu primjenjujem suvremene nastavne metode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Povezujem sadržaje srodnih predmeta </a:t>
            </a:r>
            <a:endParaRPr lang="hr-H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Ocjenjivanje ju skladu sa o tomu propisanom Pravilniku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Ispitanici – nenastavno osoblje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UKUPNO – 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10 od 28</a:t>
            </a:r>
            <a:endParaRPr lang="hr-HR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Nastavnici nas redovito provjeravaju </a:t>
            </a:r>
            <a:endParaRPr lang="hr-HR" dirty="0"/>
          </a:p>
        </p:txBody>
      </p:sp>
      <p:graphicFrame>
        <p:nvGraphicFramePr>
          <p:cNvPr id="7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Kod ocjenjivanja ne obaziru se na prethodne ocjene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Većina nastavnika ima visoke kriterije ocjenjivanja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Moji su nastavnici pravedni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Nastavnici su spremni za pomoć kada je to potrebno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Nastavnici nas upućuju na načine za poboljšanje rada </a:t>
            </a:r>
            <a:endParaRPr lang="hr-HR" dirty="0"/>
          </a:p>
        </p:txBody>
      </p:sp>
      <p:graphicFrame>
        <p:nvGraphicFramePr>
          <p:cNvPr id="6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Pohvaljuju nas i potiču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Nastavnici nas poštuju </a:t>
            </a:r>
            <a:endParaRPr lang="hr-HR" dirty="0"/>
          </a:p>
        </p:txBody>
      </p:sp>
      <p:graphicFrame>
        <p:nvGraphicFramePr>
          <p:cNvPr id="7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Nastavnici dobro održavaju razrednu disciplinu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Nastavnici se jednako odnose prema svim učenicima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Nastava je dobro organizirana (početak, kraj, trajanje)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Uvažavaju naša mišljenja i ideje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Zadovoljan/na sam svojim nastavnicima </a:t>
            </a:r>
            <a:endParaRPr lang="hr-HR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600" dirty="0" smtClean="0"/>
              <a:t>Ocjena razrednika</a:t>
            </a:r>
            <a:br>
              <a:rPr lang="hr-HR" sz="6600" dirty="0" smtClean="0"/>
            </a:br>
            <a:r>
              <a:rPr lang="hr-HR" sz="3200" dirty="0" smtClean="0"/>
              <a:t>od strane učenika i roditelja</a:t>
            </a:r>
            <a:endParaRPr lang="hr-HR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Razrednik/</a:t>
            </a:r>
            <a:r>
              <a:rPr lang="hr-HR" sz="3600" dirty="0" err="1" smtClean="0"/>
              <a:t>ca</a:t>
            </a:r>
            <a:r>
              <a:rPr lang="hr-HR" sz="3600" dirty="0" smtClean="0"/>
              <a:t> mog djeteta (moj razrednik/</a:t>
            </a:r>
            <a:r>
              <a:rPr lang="hr-HR" sz="3600" dirty="0" err="1" smtClean="0"/>
              <a:t>ca</a:t>
            </a:r>
            <a:r>
              <a:rPr lang="hr-HR" sz="3600" dirty="0" smtClean="0"/>
              <a:t>) stvarno brine za svoje učenike (nas) </a:t>
            </a:r>
            <a:endParaRPr lang="hr-HR" sz="3600" dirty="0"/>
          </a:p>
        </p:txBody>
      </p:sp>
      <p:graphicFrame>
        <p:nvGraphicFramePr>
          <p:cNvPr id="6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Razrednik/ca mog djeteta (moj razrednik/ca) razumije i zauzima se za svoje učenike  (za nas) </a:t>
            </a:r>
            <a:endParaRPr lang="hr-HR" sz="3600" dirty="0"/>
          </a:p>
        </p:txBody>
      </p:sp>
      <p:graphicFrame>
        <p:nvGraphicFramePr>
          <p:cNvPr id="6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Razrednik/</a:t>
            </a:r>
            <a:r>
              <a:rPr lang="hr-HR" sz="3600" dirty="0" err="1" smtClean="0"/>
              <a:t>ca</a:t>
            </a:r>
            <a:r>
              <a:rPr lang="hr-HR" sz="3600" dirty="0" smtClean="0"/>
              <a:t> mog djeteta (oj razrednik/</a:t>
            </a:r>
            <a:r>
              <a:rPr lang="hr-HR" sz="3600" dirty="0" err="1" smtClean="0"/>
              <a:t>ca</a:t>
            </a:r>
            <a:r>
              <a:rPr lang="hr-HR" sz="3600" dirty="0" smtClean="0"/>
              <a:t>) često me zove (zove moje roditelje) ako ono ima (imam) problema </a:t>
            </a:r>
            <a:endParaRPr lang="hr-HR" sz="3600" dirty="0"/>
          </a:p>
        </p:txBody>
      </p:sp>
      <p:graphicFrame>
        <p:nvGraphicFramePr>
          <p:cNvPr id="6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Razrednik/</a:t>
            </a:r>
            <a:r>
              <a:rPr lang="hr-HR" sz="3600" dirty="0" err="1" smtClean="0"/>
              <a:t>ca</a:t>
            </a:r>
            <a:r>
              <a:rPr lang="hr-HR" sz="3600" dirty="0" smtClean="0"/>
              <a:t> mog djeteta (moj razrednik/</a:t>
            </a:r>
            <a:r>
              <a:rPr lang="hr-HR" sz="3600" dirty="0" err="1" smtClean="0"/>
              <a:t>ca</a:t>
            </a:r>
            <a:r>
              <a:rPr lang="hr-HR" sz="3600" dirty="0" smtClean="0"/>
              <a:t>) potiče učenike (nas) na lijepo ponašanje </a:t>
            </a:r>
            <a:endParaRPr lang="hr-HR" sz="3600" dirty="0"/>
          </a:p>
        </p:txBody>
      </p:sp>
      <p:graphicFrame>
        <p:nvGraphicFramePr>
          <p:cNvPr id="6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hr-HR" sz="3600" dirty="0" smtClean="0"/>
              <a:t>Razrednik/</a:t>
            </a:r>
            <a:r>
              <a:rPr lang="hr-HR" sz="3600" dirty="0" err="1" smtClean="0"/>
              <a:t>ca</a:t>
            </a:r>
            <a:r>
              <a:rPr lang="hr-HR" sz="3600" dirty="0" smtClean="0"/>
              <a:t> mog djeteta (moj razrednik/</a:t>
            </a:r>
            <a:r>
              <a:rPr lang="hr-HR" sz="3600" dirty="0" err="1" smtClean="0"/>
              <a:t>ca</a:t>
            </a:r>
            <a:r>
              <a:rPr lang="hr-HR" sz="3600" dirty="0" smtClean="0"/>
              <a:t>) razgovara s drugim nastavnicima ako kažemo da imaju (imamo) problem </a:t>
            </a:r>
            <a:endParaRPr lang="hr-HR" sz="3600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</p:nvPr>
        </p:nvGraphicFramePr>
        <p:xfrm>
          <a:off x="323528" y="20608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Razrednik/</a:t>
            </a:r>
            <a:r>
              <a:rPr lang="hr-HR" sz="3600" dirty="0" err="1" smtClean="0"/>
              <a:t>ca</a:t>
            </a:r>
            <a:r>
              <a:rPr lang="hr-HR" sz="3600" dirty="0" smtClean="0"/>
              <a:t> mog djeteta (moj razrednik/</a:t>
            </a:r>
            <a:r>
              <a:rPr lang="hr-HR" sz="3600" dirty="0" err="1" smtClean="0"/>
              <a:t>ca</a:t>
            </a:r>
            <a:r>
              <a:rPr lang="hr-HR" sz="3600" dirty="0" smtClean="0"/>
              <a:t>) pohvaljuje  učenike (nas) kad god to zasluže (zaslužimo) </a:t>
            </a:r>
            <a:endParaRPr lang="hr-HR" sz="3600" dirty="0"/>
          </a:p>
        </p:txBody>
      </p:sp>
      <p:graphicFrame>
        <p:nvGraphicFramePr>
          <p:cNvPr id="6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Razrednik/</a:t>
            </a:r>
            <a:r>
              <a:rPr lang="hr-HR" sz="3600" dirty="0" err="1" smtClean="0"/>
              <a:t>ca</a:t>
            </a:r>
            <a:r>
              <a:rPr lang="hr-HR" sz="3600" dirty="0" smtClean="0"/>
              <a:t> mog djeteta organizira dovoljno roditeljskih sastanaka </a:t>
            </a:r>
            <a:endParaRPr lang="hr-HR" sz="36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Odgovara mi da mi je dijete uvijek u istoj smjeni </a:t>
            </a:r>
            <a:endParaRPr lang="hr-HR" dirty="0"/>
          </a:p>
        </p:txBody>
      </p:sp>
      <p:graphicFrame>
        <p:nvGraphicFramePr>
          <p:cNvPr id="6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Razrednik/</a:t>
            </a:r>
            <a:r>
              <a:rPr lang="hr-HR" sz="3600" dirty="0" err="1" smtClean="0"/>
              <a:t>ca</a:t>
            </a:r>
            <a:r>
              <a:rPr lang="hr-HR" sz="3600" dirty="0" smtClean="0"/>
              <a:t> mog djeteta ima informacije u vrijeme koje mi odgovara </a:t>
            </a:r>
            <a:endParaRPr lang="hr-HR" sz="36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Razrednik/</a:t>
            </a:r>
            <a:r>
              <a:rPr lang="hr-HR" sz="3600" dirty="0" err="1" smtClean="0"/>
              <a:t>ca</a:t>
            </a:r>
            <a:r>
              <a:rPr lang="hr-HR" sz="3600" dirty="0" smtClean="0"/>
              <a:t> mog djeteta spreman/na je dati informacije i izvan termina informacija </a:t>
            </a:r>
            <a:endParaRPr lang="hr-HR" sz="36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sz="6600" dirty="0" smtClean="0"/>
              <a:t>Ocjena stručne službe</a:t>
            </a:r>
            <a:br>
              <a:rPr lang="hr-HR" sz="6600" dirty="0" smtClean="0"/>
            </a:br>
            <a:r>
              <a:rPr lang="hr-HR" sz="3200" dirty="0" smtClean="0"/>
              <a:t>od strane učenika, roditelja i nastavnika</a:t>
            </a:r>
            <a:endParaRPr lang="hr-HR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Ravnateljica</a:t>
            </a:r>
            <a:endParaRPr lang="hr-H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Voditeljica smjene</a:t>
            </a:r>
          </a:p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Pedagog i psiholog</a:t>
            </a:r>
            <a:endParaRPr lang="hr-H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Knjižničar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Znam tko čini stručnu službu u našoj školi </a:t>
            </a:r>
            <a:endParaRPr lang="hr-HR" dirty="0"/>
          </a:p>
        </p:txBody>
      </p:sp>
      <p:graphicFrame>
        <p:nvGraphicFramePr>
          <p:cNvPr id="10" name="Rezervirano mjesto sadržaja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Pojedinačno poznajem svakog, znam komu se trebam obratiti ovisno o poslu koji obavljaju 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Razumije učenike i zastupa njihove interese 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Bilo</a:t>
            </a:r>
            <a:r>
              <a:rPr lang="it-IT" dirty="0" smtClean="0"/>
              <a:t> bi me </a:t>
            </a:r>
            <a:r>
              <a:rPr lang="it-IT" dirty="0" err="1" smtClean="0"/>
              <a:t>strah</a:t>
            </a:r>
            <a:r>
              <a:rPr lang="it-IT" dirty="0" smtClean="0"/>
              <a:t> </a:t>
            </a:r>
            <a:r>
              <a:rPr lang="it-IT" dirty="0" err="1" smtClean="0"/>
              <a:t>obratiti</a:t>
            </a:r>
            <a:r>
              <a:rPr lang="it-IT" dirty="0" smtClean="0"/>
              <a:t> se 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Da mi treba savjet ili pomoć u vezi učenika obratio/</a:t>
            </a:r>
            <a:r>
              <a:rPr lang="hr-HR" dirty="0" err="1" smtClean="0"/>
              <a:t>la</a:t>
            </a:r>
            <a:r>
              <a:rPr lang="hr-HR" dirty="0" smtClean="0"/>
              <a:t> bih se 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Razumije nastavnike i zastupa njihove interese 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Mislim da donosi dobre odluke u vezi škole i vannastavnih aktivnosti 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43528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999</Words>
  <Application>Microsoft Office PowerPoint</Application>
  <PresentationFormat>Prikaz na zaslonu (4:3)</PresentationFormat>
  <Paragraphs>135</Paragraphs>
  <Slides>112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112</vt:i4>
      </vt:variant>
    </vt:vector>
  </HeadingPairs>
  <TitlesOfParts>
    <vt:vector size="113" baseType="lpstr">
      <vt:lpstr>Office tema</vt:lpstr>
      <vt:lpstr>KOLIKO JE DOBRA NAŠA ŠKOLA?  </vt:lpstr>
      <vt:lpstr> - ispitivanje koliko smo zadovoljni našim učilištem (organizacijom i provedbom, radom nastavnika, stručnih službi i ostalih djelatnika)  - stanjem Učilišta i uvjetima rada (nastavnika, učenika, roditelja i ostalih djelatnika)  Dobiveni rezultati – procjena trenutnog stanja koristit će se kao početna točka u svrhu izrade plana unapređenja kvalitete na onim područjima koja se pokažu kao loše ocijenjena od svih ispitanika</vt:lpstr>
      <vt:lpstr>Ispitanici (205)</vt:lpstr>
      <vt:lpstr>Ispitanici - učenici</vt:lpstr>
      <vt:lpstr>Ispitanici - roditelji</vt:lpstr>
      <vt:lpstr>Ispitanici - nastavnici</vt:lpstr>
      <vt:lpstr>Ispitanici – nenastavno osoblje</vt:lpstr>
      <vt:lpstr>Nastava je dobro organizirana (početak, kraj, trajanje)</vt:lpstr>
      <vt:lpstr>Odgovara mi da mi je dijete uvijek u istoj smjeni </vt:lpstr>
      <vt:lpstr>Zadovoljan/na sam djetetovim (svojim) rasporedom </vt:lpstr>
      <vt:lpstr>Održavanje čistoće i higijene prostora u školi je dobro </vt:lpstr>
      <vt:lpstr>Sanitarni čvorovi su čisti i dobro održavani</vt:lpstr>
      <vt:lpstr>Administrativna služba dostupna je u svom radnom vremenu </vt:lpstr>
      <vt:lpstr>Pedagoška služba pomaže učenicima kojima je (kada nam je) to potrebno </vt:lpstr>
      <vt:lpstr>Pedagoška služba pomaže roditeljima (nastavnicima) kojima je to potrebno </vt:lpstr>
      <vt:lpstr>U školi postoji dovoljan broj izvannastavnih aktivnosti </vt:lpstr>
      <vt:lpstr>Vrijeme za izvannastavne aktivnosti (1 sat tjedno) je dovoljno </vt:lpstr>
      <vt:lpstr>Učionice su suvremeno opremljene </vt:lpstr>
      <vt:lpstr>Sportska dvorana i prateći objekti je sigurna i dobro opremljena </vt:lpstr>
      <vt:lpstr>Učenici se na vrijeme obavještavaju o događajima, promjenama, sastancima </vt:lpstr>
      <vt:lpstr>Nastavnici se na vrijeme obavještavaju o događajima, promjenama, sastancima </vt:lpstr>
      <vt:lpstr>Način obavještavanja učenika je primjeren </vt:lpstr>
      <vt:lpstr>Način obavještavanja nastavnika je primjeren </vt:lpstr>
      <vt:lpstr>Učenici sami paze na red i čuvaju imovinu škole </vt:lpstr>
      <vt:lpstr>Nastavnici sami paze na red i imovinu škole </vt:lpstr>
      <vt:lpstr>Ima dovoljno koševa za otpatke po hodnicima i učionicama </vt:lpstr>
      <vt:lpstr>U hodnicima trebaju ormarići za učeničke stvari </vt:lpstr>
      <vt:lpstr>Ravnatelj je dostupan svim učenicima </vt:lpstr>
      <vt:lpstr>Ravnatelj je dostupan svim roditeljima (nastavnicima) </vt:lpstr>
      <vt:lpstr>Okoliš škole se redovito održava </vt:lpstr>
      <vt:lpstr>Učenici znaju što se događa i dogovara na sastancima Vijeća učenika </vt:lpstr>
      <vt:lpstr>Roditelji (nastavnici) znaju što se događa i dogovara na sastancima Vijeća roditelja (nastavnika) </vt:lpstr>
      <vt:lpstr>Učenici sudjeluju u donošenju odluka važnih za školu </vt:lpstr>
      <vt:lpstr>Svi učenici su upoznati sa Statutom škole i pravilnikom o kućnom redu </vt:lpstr>
      <vt:lpstr>Svi nastavnici su upoznati sa Statutom škole i Pravilnikom o kućnom redu </vt:lpstr>
      <vt:lpstr>U školi se primjenjuju jasna pravila ponašanja </vt:lpstr>
      <vt:lpstr>Knjižnica je dostupna učenicima u svom radnom vremenu </vt:lpstr>
      <vt:lpstr>Knjižnica je dostupna nastavnicima u svom radnom vremenu </vt:lpstr>
      <vt:lpstr>Školska knjižnica ne služi samo radi posudbe i  zamjene knjiga</vt:lpstr>
      <vt:lpstr>Školska knjižnica opremljena je potrebnom literaturom</vt:lpstr>
      <vt:lpstr>Pohvale i nagrade učenicima koji su ih zaslužili su javne</vt:lpstr>
      <vt:lpstr>Stručna i praktična nastava je dobro (propisno) organizirana</vt:lpstr>
      <vt:lpstr>Između teoretske nastave i praktične nastave postoji dobra povezanost</vt:lpstr>
      <vt:lpstr>U Učilištu se pripremam za snalaženje u konkretnim životnim situacijama</vt:lpstr>
      <vt:lpstr>Uče me kvalitetnom i kulturnom komuniciranju</vt:lpstr>
      <vt:lpstr>U školi njegujemo suradnju s drugima</vt:lpstr>
      <vt:lpstr>Učenici puše ispred škole </vt:lpstr>
      <vt:lpstr>Zaposlenici su uvijek primjereno odjeveni na svom radnom mjestu </vt:lpstr>
      <vt:lpstr>Učenici koriste mobitele i MP3 na satu </vt:lpstr>
      <vt:lpstr>Volim ići u školu </vt:lpstr>
      <vt:lpstr>U školi se osjećam sigurno </vt:lpstr>
      <vt:lpstr>Na nastavi radim nešto drugo od onog što traže nastavnici </vt:lpstr>
      <vt:lpstr>Gradivo savladavam s lakoćom </vt:lpstr>
      <vt:lpstr>Uredno pišem domaće zadatke </vt:lpstr>
      <vt:lpstr>Pazim na svoje ponašanje u školi </vt:lpstr>
      <vt:lpstr>Želim što više naučiti </vt:lpstr>
      <vt:lpstr>Sadržaj većine predmeta me zanima </vt:lpstr>
      <vt:lpstr>Sadržaj većine predmeta smatram korisnim </vt:lpstr>
      <vt:lpstr>Imamo previše sati nastave </vt:lpstr>
      <vt:lpstr>O radu nastavnika procjena učenika, roditelja i vlastita procjena</vt:lpstr>
      <vt:lpstr>Na početku šk. godine nastavnici nas upoznaju s onim o čemu ćemo učiti </vt:lpstr>
      <vt:lpstr>Nastavnici razumljivo objašnjavaju gradivo </vt:lpstr>
      <vt:lpstr>Količina domaćih zadaća je primjerena </vt:lpstr>
      <vt:lpstr>Nastavnici se trude da nam pojasne dijelove gradiva koje nismo razumjeli </vt:lpstr>
      <vt:lpstr>Koristimo skupni i timski rad </vt:lpstr>
      <vt:lpstr>Redovito se i sustavno pripremam za nastavni sat </vt:lpstr>
      <vt:lpstr>U radu primjenjujem suvremene nastavne metode </vt:lpstr>
      <vt:lpstr>Povezujem sadržaje srodnih predmeta </vt:lpstr>
      <vt:lpstr>Ocjenjivanje ju skladu sa o tomu propisanom Pravilniku </vt:lpstr>
      <vt:lpstr>Nastavnici nas redovito provjeravaju </vt:lpstr>
      <vt:lpstr>Kod ocjenjivanja ne obaziru se na prethodne ocjene </vt:lpstr>
      <vt:lpstr>Većina nastavnika ima visoke kriterije ocjenjivanja </vt:lpstr>
      <vt:lpstr>Moji su nastavnici pravedni </vt:lpstr>
      <vt:lpstr>Nastavnici su spremni za pomoć kada je to potrebno </vt:lpstr>
      <vt:lpstr>Nastavnici nas upućuju na načine za poboljšanje rada </vt:lpstr>
      <vt:lpstr>Pohvaljuju nas i potiču </vt:lpstr>
      <vt:lpstr>Nastavnici nas poštuju </vt:lpstr>
      <vt:lpstr>Nastavnici dobro održavaju razrednu disciplinu </vt:lpstr>
      <vt:lpstr>Nastavnici se jednako odnose prema svim učenicima </vt:lpstr>
      <vt:lpstr>Uvažavaju naša mišljenja i ideje </vt:lpstr>
      <vt:lpstr>Zadovoljan/na sam svojim nastavnicima </vt:lpstr>
      <vt:lpstr>Ocjena razrednika od strane učenika i roditelja</vt:lpstr>
      <vt:lpstr>Razrednik/ca mog djeteta (moj razrednik/ca) stvarno brine za svoje učenike (nas) </vt:lpstr>
      <vt:lpstr>Razrednik/ca mog djeteta (moj razrednik/ca) razumije i zauzima se za svoje učenike  (za nas) </vt:lpstr>
      <vt:lpstr>Razrednik/ca mog djeteta (oj razrednik/ca) često me zove (zove moje roditelje) ako ono ima (imam) problema </vt:lpstr>
      <vt:lpstr>Razrednik/ca mog djeteta (moj razrednik/ca) potiče učenike (nas) na lijepo ponašanje </vt:lpstr>
      <vt:lpstr>Razrednik/ca mog djeteta (moj razrednik/ca) razgovara s drugim nastavnicima ako kažemo da imaju (imamo) problem </vt:lpstr>
      <vt:lpstr>Razrednik/ca mog djeteta (moj razrednik/ca) pohvaljuje  učenike (nas) kad god to zasluže (zaslužimo) </vt:lpstr>
      <vt:lpstr>Razrednik/ca mog djeteta organizira dovoljno roditeljskih sastanaka </vt:lpstr>
      <vt:lpstr>Razrednik/ca mog djeteta ima informacije u vrijeme koje mi odgovara </vt:lpstr>
      <vt:lpstr>Razrednik/ca mog djeteta spreman/na je dati informacije i izvan termina informacija </vt:lpstr>
      <vt:lpstr>Ocjena stručne službe od strane učenika, roditelja i nastavnika</vt:lpstr>
      <vt:lpstr>Znam tko čini stručnu službu u našoj školi </vt:lpstr>
      <vt:lpstr>Pojedinačno poznajem svakog, znam komu se trebam obratiti ovisno o poslu koji obavljaju </vt:lpstr>
      <vt:lpstr>Razumije učenike i zastupa njihove interese </vt:lpstr>
      <vt:lpstr>Bilo bi me strah obratiti se </vt:lpstr>
      <vt:lpstr>Da mi treba savjet ili pomoć u vezi učenika obratio/la bih se </vt:lpstr>
      <vt:lpstr>Razumije nastavnike i zastupa njihove interese </vt:lpstr>
      <vt:lpstr>Mislim da donosi dobre odluke u vezi škole i vannastavnih aktivnosti </vt:lpstr>
      <vt:lpstr>Mislim da dobro obavlja svoj posao </vt:lpstr>
      <vt:lpstr>Nenastavno osoblje</vt:lpstr>
      <vt:lpstr>Zadovoljan sam organizacijom radnog vremena nenastavnog osoblja</vt:lpstr>
      <vt:lpstr>Administrativna služba dostupna je u svom radnom vremenu </vt:lpstr>
      <vt:lpstr>Djelatnici tajništva dostupni su u svom radnom vremenu </vt:lpstr>
      <vt:lpstr>Djelatnici računovodstva dostupni su u svom radnom vremenu </vt:lpstr>
      <vt:lpstr>Tehničko osoblje (domari, spremačice) dostupno je u svom radnom vremenu </vt:lpstr>
      <vt:lpstr>Poznato mi je radno vrijeme tehničkog osoblja </vt:lpstr>
      <vt:lpstr>Zadovoljan/na sam suradnjom s nastavnim osobljem </vt:lpstr>
      <vt:lpstr>Zadovoljan/na sam suradnjom s ravnateljem </vt:lpstr>
      <vt:lpstr>Zadovoljan/na sam uvjetima u kojima radim </vt:lpstr>
      <vt:lpstr>Sve informacije o promjeni radnog vremena ili izvanrednim događajima u školi dobivam na vrijeme </vt:lpstr>
      <vt:lpstr>Osjećam da se moj posao cijeni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Kreso</dc:creator>
  <cp:lastModifiedBy>Gost</cp:lastModifiedBy>
  <cp:revision>103</cp:revision>
  <dcterms:created xsi:type="dcterms:W3CDTF">2012-06-18T01:13:11Z</dcterms:created>
  <dcterms:modified xsi:type="dcterms:W3CDTF">2012-07-12T11:53:03Z</dcterms:modified>
</cp:coreProperties>
</file>